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617" r:id="rId3"/>
    <p:sldId id="666" r:id="rId4"/>
    <p:sldId id="667" r:id="rId5"/>
    <p:sldId id="668" r:id="rId6"/>
    <p:sldId id="669" r:id="rId7"/>
    <p:sldId id="670" r:id="rId8"/>
    <p:sldId id="671" r:id="rId9"/>
    <p:sldId id="672" r:id="rId10"/>
    <p:sldId id="674" r:id="rId11"/>
    <p:sldId id="677" r:id="rId12"/>
    <p:sldId id="678" r:id="rId13"/>
    <p:sldId id="681" r:id="rId14"/>
    <p:sldId id="679" r:id="rId15"/>
    <p:sldId id="680" r:id="rId16"/>
    <p:sldId id="682" r:id="rId17"/>
    <p:sldId id="683" r:id="rId18"/>
    <p:sldId id="684" r:id="rId19"/>
    <p:sldId id="685" r:id="rId20"/>
    <p:sldId id="686" r:id="rId21"/>
    <p:sldId id="687" r:id="rId22"/>
    <p:sldId id="688" r:id="rId23"/>
    <p:sldId id="689" r:id="rId24"/>
    <p:sldId id="690" r:id="rId25"/>
    <p:sldId id="691" r:id="rId26"/>
    <p:sldId id="692" r:id="rId27"/>
    <p:sldId id="693" r:id="rId28"/>
    <p:sldId id="694" r:id="rId29"/>
    <p:sldId id="695" r:id="rId30"/>
    <p:sldId id="696" r:id="rId31"/>
    <p:sldId id="697" r:id="rId32"/>
    <p:sldId id="698" r:id="rId33"/>
    <p:sldId id="699" r:id="rId34"/>
    <p:sldId id="700"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41" autoAdjust="0"/>
    <p:restoredTop sz="94660"/>
  </p:normalViewPr>
  <p:slideViewPr>
    <p:cSldViewPr snapToGrid="0">
      <p:cViewPr varScale="1">
        <p:scale>
          <a:sx n="80" d="100"/>
          <a:sy n="80" d="100"/>
        </p:scale>
        <p:origin x="46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4/21/2018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Spaar paradox.</a:t>
            </a:r>
            <a:endParaRPr lang="nl-NL" dirty="0"/>
          </a:p>
        </p:txBody>
      </p:sp>
      <p:sp>
        <p:nvSpPr>
          <p:cNvPr id="3" name="Tijdelijke aanduiding voor inhoud 2"/>
          <p:cNvSpPr>
            <a:spLocks noGrp="1"/>
          </p:cNvSpPr>
          <p:nvPr>
            <p:ph idx="1"/>
          </p:nvPr>
        </p:nvSpPr>
        <p:spPr/>
        <p:txBody>
          <a:bodyPr>
            <a:noAutofit/>
          </a:bodyPr>
          <a:lstStyle/>
          <a:p>
            <a:r>
              <a:rPr lang="nl-NL" sz="2500" dirty="0" smtClean="0"/>
              <a:t>Mensen gaan groter gedeelte van hun inkomen sparen</a:t>
            </a:r>
          </a:p>
          <a:p>
            <a:r>
              <a:rPr lang="nl-NL" sz="2500" dirty="0" smtClean="0"/>
              <a:t>Hierdoor nemen de bestedingen af</a:t>
            </a:r>
          </a:p>
          <a:p>
            <a:r>
              <a:rPr lang="nl-NL" sz="2500" dirty="0" smtClean="0"/>
              <a:t>Hierdoor neemt de productie af</a:t>
            </a:r>
          </a:p>
          <a:p>
            <a:r>
              <a:rPr lang="nl-NL" sz="2500" dirty="0" smtClean="0"/>
              <a:t>Hierdoor neemt het inkomen af</a:t>
            </a:r>
          </a:p>
          <a:p>
            <a:r>
              <a:rPr lang="nl-NL" sz="2500" dirty="0" smtClean="0"/>
              <a:t>Hierdoor neemt netto gezien het bedrag wat je gaat sparen af.</a:t>
            </a:r>
          </a:p>
          <a:p>
            <a:r>
              <a:rPr lang="nl-NL" sz="2500" dirty="0" smtClean="0"/>
              <a:t>Je gaat dus % groter gedeelte van je inkomen sparen</a:t>
            </a:r>
          </a:p>
          <a:p>
            <a:r>
              <a:rPr lang="nl-NL" sz="2500" dirty="0" smtClean="0"/>
              <a:t>Maar in absolute zin spaar je minder door je inkomensverlies.</a:t>
            </a:r>
            <a:endParaRPr lang="nl-NL" sz="2500" dirty="0"/>
          </a:p>
        </p:txBody>
      </p:sp>
    </p:spTree>
    <p:extLst>
      <p:ext uri="{BB962C8B-B14F-4D97-AF65-F5344CB8AC3E}">
        <p14:creationId xmlns:p14="http://schemas.microsoft.com/office/powerpoint/2010/main" val="65367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9003"/>
          <a:stretch/>
        </p:blipFill>
        <p:spPr>
          <a:xfrm>
            <a:off x="0" y="0"/>
            <a:ext cx="11032958" cy="757990"/>
          </a:xfrm>
          <a:prstGeom prst="rect">
            <a:avLst/>
          </a:prstGeom>
        </p:spPr>
      </p:pic>
      <p:pic>
        <p:nvPicPr>
          <p:cNvPr id="5" name="Afbeelding 4"/>
          <p:cNvPicPr>
            <a:picLocks noChangeAspect="1"/>
          </p:cNvPicPr>
          <p:nvPr/>
        </p:nvPicPr>
        <p:blipFill rotWithShape="1">
          <a:blip r:embed="rId2"/>
          <a:srcRect b="73992"/>
          <a:stretch/>
        </p:blipFill>
        <p:spPr>
          <a:xfrm>
            <a:off x="0" y="0"/>
            <a:ext cx="11032958" cy="1792706"/>
          </a:xfrm>
          <a:prstGeom prst="rect">
            <a:avLst/>
          </a:prstGeom>
        </p:spPr>
      </p:pic>
      <p:pic>
        <p:nvPicPr>
          <p:cNvPr id="6" name="Afbeelding 5"/>
          <p:cNvPicPr>
            <a:picLocks noChangeAspect="1"/>
          </p:cNvPicPr>
          <p:nvPr/>
        </p:nvPicPr>
        <p:blipFill rotWithShape="1">
          <a:blip r:embed="rId2"/>
          <a:srcRect b="42049"/>
          <a:stretch/>
        </p:blipFill>
        <p:spPr>
          <a:xfrm>
            <a:off x="0" y="-1"/>
            <a:ext cx="11032958" cy="3994485"/>
          </a:xfrm>
          <a:prstGeom prst="rect">
            <a:avLst/>
          </a:prstGeom>
        </p:spPr>
      </p:pic>
      <p:pic>
        <p:nvPicPr>
          <p:cNvPr id="7" name="Afbeelding 6"/>
          <p:cNvPicPr>
            <a:picLocks noChangeAspect="1"/>
          </p:cNvPicPr>
          <p:nvPr/>
        </p:nvPicPr>
        <p:blipFill rotWithShape="1">
          <a:blip r:embed="rId2"/>
          <a:srcRect b="28260"/>
          <a:stretch/>
        </p:blipFill>
        <p:spPr>
          <a:xfrm>
            <a:off x="0" y="0"/>
            <a:ext cx="11032958" cy="4944980"/>
          </a:xfrm>
          <a:prstGeom prst="rect">
            <a:avLst/>
          </a:prstGeom>
        </p:spPr>
      </p:pic>
      <p:pic>
        <p:nvPicPr>
          <p:cNvPr id="8" name="Afbeelding 7"/>
          <p:cNvPicPr>
            <a:picLocks noChangeAspect="1"/>
          </p:cNvPicPr>
          <p:nvPr/>
        </p:nvPicPr>
        <p:blipFill rotWithShape="1">
          <a:blip r:embed="rId2"/>
          <a:srcRect b="22325"/>
          <a:stretch/>
        </p:blipFill>
        <p:spPr>
          <a:xfrm>
            <a:off x="0" y="0"/>
            <a:ext cx="11032958" cy="5354054"/>
          </a:xfrm>
          <a:prstGeom prst="rect">
            <a:avLst/>
          </a:prstGeom>
        </p:spPr>
      </p:pic>
      <p:pic>
        <p:nvPicPr>
          <p:cNvPr id="9" name="Afbeelding 8"/>
          <p:cNvPicPr>
            <a:picLocks noChangeAspect="1"/>
          </p:cNvPicPr>
          <p:nvPr/>
        </p:nvPicPr>
        <p:blipFill rotWithShape="1">
          <a:blip r:embed="rId2"/>
          <a:srcRect b="17088"/>
          <a:stretch/>
        </p:blipFill>
        <p:spPr>
          <a:xfrm>
            <a:off x="0" y="-1"/>
            <a:ext cx="11032958" cy="5715001"/>
          </a:xfrm>
          <a:prstGeom prst="rect">
            <a:avLst/>
          </a:prstGeom>
        </p:spPr>
      </p:pic>
      <p:pic>
        <p:nvPicPr>
          <p:cNvPr id="10" name="Afbeelding 9"/>
          <p:cNvPicPr>
            <a:picLocks noChangeAspect="1"/>
          </p:cNvPicPr>
          <p:nvPr/>
        </p:nvPicPr>
        <p:blipFill>
          <a:blip r:embed="rId2"/>
          <a:stretch>
            <a:fillRect/>
          </a:stretch>
        </p:blipFill>
        <p:spPr>
          <a:xfrm>
            <a:off x="0" y="-1"/>
            <a:ext cx="11032958" cy="6892889"/>
          </a:xfrm>
          <a:prstGeom prst="rect">
            <a:avLst/>
          </a:prstGeom>
        </p:spPr>
      </p:pic>
    </p:spTree>
    <p:extLst>
      <p:ext uri="{BB962C8B-B14F-4D97-AF65-F5344CB8AC3E}">
        <p14:creationId xmlns:p14="http://schemas.microsoft.com/office/powerpoint/2010/main" val="27738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Zelfstandig aan de slag met de start H2. (dit </a:t>
            </a:r>
            <a:r>
              <a:rPr lang="nl-NL" b="1" dirty="0" smtClean="0"/>
              <a:t>is letterlijk dezelfde start die we in havo 4 maken, dit kunnen jullie zelf)</a:t>
            </a:r>
            <a:endParaRPr lang="nl-NL" b="1" dirty="0"/>
          </a:p>
        </p:txBody>
      </p:sp>
      <p:sp>
        <p:nvSpPr>
          <p:cNvPr id="3" name="Tijdelijke aanduiding voor inhoud 2"/>
          <p:cNvSpPr>
            <a:spLocks noGrp="1"/>
          </p:cNvSpPr>
          <p:nvPr>
            <p:ph idx="1"/>
          </p:nvPr>
        </p:nvSpPr>
        <p:spPr>
          <a:xfrm>
            <a:off x="342900" y="2024931"/>
            <a:ext cx="4926932" cy="4748847"/>
          </a:xfrm>
        </p:spPr>
        <p:txBody>
          <a:bodyPr>
            <a:normAutofit/>
          </a:bodyPr>
          <a:lstStyle/>
          <a:p>
            <a:r>
              <a:rPr lang="nl-NL" sz="2500" dirty="0" smtClean="0"/>
              <a:t>15 minuten de tijd.</a:t>
            </a:r>
          </a:p>
          <a:p>
            <a:r>
              <a:rPr lang="nl-NL" sz="2500" dirty="0" smtClean="0"/>
              <a:t>Vragen 2.1 t/m 2.5</a:t>
            </a:r>
          </a:p>
          <a:p>
            <a:r>
              <a:rPr lang="nl-NL" sz="2500" dirty="0" smtClean="0"/>
              <a:t>Lees de bijbehorende stukken tekst.</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18177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0011"/>
          <a:stretch/>
        </p:blipFill>
        <p:spPr>
          <a:xfrm>
            <a:off x="13143" y="1"/>
            <a:ext cx="7626910" cy="685800"/>
          </a:xfrm>
          <a:prstGeom prst="rect">
            <a:avLst/>
          </a:prstGeom>
        </p:spPr>
      </p:pic>
      <p:pic>
        <p:nvPicPr>
          <p:cNvPr id="5" name="Afbeelding 4"/>
          <p:cNvPicPr>
            <a:picLocks noChangeAspect="1"/>
          </p:cNvPicPr>
          <p:nvPr/>
        </p:nvPicPr>
        <p:blipFill rotWithShape="1">
          <a:blip r:embed="rId2"/>
          <a:srcRect b="67755"/>
          <a:stretch/>
        </p:blipFill>
        <p:spPr>
          <a:xfrm>
            <a:off x="13143" y="0"/>
            <a:ext cx="7626910" cy="2213811"/>
          </a:xfrm>
          <a:prstGeom prst="rect">
            <a:avLst/>
          </a:prstGeom>
        </p:spPr>
      </p:pic>
      <p:pic>
        <p:nvPicPr>
          <p:cNvPr id="6" name="Afbeelding 5"/>
          <p:cNvPicPr>
            <a:picLocks noChangeAspect="1"/>
          </p:cNvPicPr>
          <p:nvPr/>
        </p:nvPicPr>
        <p:blipFill rotWithShape="1">
          <a:blip r:embed="rId2"/>
          <a:srcRect b="57767"/>
          <a:stretch/>
        </p:blipFill>
        <p:spPr>
          <a:xfrm>
            <a:off x="13143" y="0"/>
            <a:ext cx="7626910" cy="2899611"/>
          </a:xfrm>
          <a:prstGeom prst="rect">
            <a:avLst/>
          </a:prstGeom>
        </p:spPr>
      </p:pic>
      <p:pic>
        <p:nvPicPr>
          <p:cNvPr id="7" name="Afbeelding 6"/>
          <p:cNvPicPr>
            <a:picLocks noChangeAspect="1"/>
          </p:cNvPicPr>
          <p:nvPr/>
        </p:nvPicPr>
        <p:blipFill rotWithShape="1">
          <a:blip r:embed="rId2"/>
          <a:srcRect b="11152"/>
          <a:stretch/>
        </p:blipFill>
        <p:spPr>
          <a:xfrm>
            <a:off x="13143" y="0"/>
            <a:ext cx="7626910" cy="6100011"/>
          </a:xfrm>
          <a:prstGeom prst="rect">
            <a:avLst/>
          </a:prstGeom>
        </p:spPr>
      </p:pic>
      <p:pic>
        <p:nvPicPr>
          <p:cNvPr id="8" name="Afbeelding 7"/>
          <p:cNvPicPr>
            <a:picLocks noChangeAspect="1"/>
          </p:cNvPicPr>
          <p:nvPr/>
        </p:nvPicPr>
        <p:blipFill rotWithShape="1">
          <a:blip r:embed="rId2"/>
          <a:srcRect b="6946"/>
          <a:stretch/>
        </p:blipFill>
        <p:spPr>
          <a:xfrm>
            <a:off x="13143" y="1"/>
            <a:ext cx="7626910" cy="6388768"/>
          </a:xfrm>
          <a:prstGeom prst="rect">
            <a:avLst/>
          </a:prstGeom>
        </p:spPr>
      </p:pic>
      <p:pic>
        <p:nvPicPr>
          <p:cNvPr id="9" name="Afbeelding 8"/>
          <p:cNvPicPr>
            <a:picLocks noChangeAspect="1"/>
          </p:cNvPicPr>
          <p:nvPr/>
        </p:nvPicPr>
        <p:blipFill rotWithShape="1">
          <a:blip r:embed="rId2"/>
          <a:srcRect b="4142"/>
          <a:stretch/>
        </p:blipFill>
        <p:spPr>
          <a:xfrm>
            <a:off x="13143" y="1"/>
            <a:ext cx="7626910" cy="6581274"/>
          </a:xfrm>
          <a:prstGeom prst="rect">
            <a:avLst/>
          </a:prstGeom>
        </p:spPr>
      </p:pic>
      <p:pic>
        <p:nvPicPr>
          <p:cNvPr id="10" name="Afbeelding 9"/>
          <p:cNvPicPr>
            <a:picLocks noChangeAspect="1"/>
          </p:cNvPicPr>
          <p:nvPr/>
        </p:nvPicPr>
        <p:blipFill>
          <a:blip r:embed="rId2"/>
          <a:stretch>
            <a:fillRect/>
          </a:stretch>
        </p:blipFill>
        <p:spPr>
          <a:xfrm>
            <a:off x="13143" y="0"/>
            <a:ext cx="7626910" cy="6865683"/>
          </a:xfrm>
          <a:prstGeom prst="rect">
            <a:avLst/>
          </a:prstGeom>
        </p:spPr>
      </p:pic>
    </p:spTree>
    <p:extLst>
      <p:ext uri="{BB962C8B-B14F-4D97-AF65-F5344CB8AC3E}">
        <p14:creationId xmlns:p14="http://schemas.microsoft.com/office/powerpoint/2010/main" val="122964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Primair inkomen = toegevoegde waarde.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Toegevoegde waarde = omzet – inkoopwaarde (valt energiekosten ook onder zie figuur 2.2)</a:t>
            </a:r>
          </a:p>
          <a:p>
            <a:r>
              <a:rPr lang="nl-NL" sz="2500" dirty="0" smtClean="0"/>
              <a:t>Toegevoegde waarde = de waarde die jou onderneming toevoegt.</a:t>
            </a:r>
          </a:p>
          <a:p>
            <a:r>
              <a:rPr lang="nl-NL" sz="2500" dirty="0" smtClean="0"/>
              <a:t>Vaak kijken we binnen de economie naar de totale som van alle toegevoegde waardes. </a:t>
            </a:r>
          </a:p>
          <a:p>
            <a:r>
              <a:rPr lang="nl-NL" sz="2500" dirty="0" smtClean="0"/>
              <a:t>Bruto toegevoegde waarde = inclusief afschrijvingen (waardevermindering van je vaste activa)</a:t>
            </a:r>
          </a:p>
          <a:p>
            <a:r>
              <a:rPr lang="nl-NL" sz="2500" dirty="0" smtClean="0"/>
              <a:t>Netto toegevoegde waarde = exclusief afschrijvingen.</a:t>
            </a:r>
          </a:p>
          <a:p>
            <a:pPr marL="0" indent="0">
              <a:buNone/>
            </a:pPr>
            <a:endParaRPr lang="nl-NL" sz="2500" dirty="0" smtClean="0"/>
          </a:p>
          <a:p>
            <a:endParaRPr lang="nl-NL" sz="2500" dirty="0"/>
          </a:p>
        </p:txBody>
      </p:sp>
    </p:spTree>
    <p:extLst>
      <p:ext uri="{BB962C8B-B14F-4D97-AF65-F5344CB8AC3E}">
        <p14:creationId xmlns:p14="http://schemas.microsoft.com/office/powerpoint/2010/main" val="3784884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96253" y="-132347"/>
            <a:ext cx="9177749" cy="6173710"/>
          </a:xfrm>
        </p:spPr>
        <p:txBody>
          <a:bodyPr>
            <a:noAutofit/>
          </a:bodyPr>
          <a:lstStyle/>
          <a:p>
            <a:r>
              <a:rPr lang="nl-NL" sz="2500" dirty="0" smtClean="0"/>
              <a:t>De toegevoegde waarde = primaire inkomens.</a:t>
            </a:r>
          </a:p>
          <a:p>
            <a:r>
              <a:rPr lang="nl-NL" sz="2500" dirty="0" smtClean="0"/>
              <a:t>Waarom?</a:t>
            </a:r>
          </a:p>
          <a:p>
            <a:r>
              <a:rPr lang="nl-NL" sz="2500" dirty="0" smtClean="0"/>
              <a:t>Om toegevoegde waarde te creëren hebben we productiefactoren nodig.</a:t>
            </a:r>
          </a:p>
          <a:p>
            <a:r>
              <a:rPr lang="nl-NL" sz="2500" dirty="0" smtClean="0"/>
              <a:t>Arbeid, kapitaal, natuur of ondernemerschap.</a:t>
            </a:r>
          </a:p>
          <a:p>
            <a:r>
              <a:rPr lang="nl-NL" sz="2500" dirty="0" smtClean="0"/>
              <a:t>Als we gebruik maken van productiefactoren, moeten we deze productiefactoren belonen.</a:t>
            </a:r>
          </a:p>
          <a:p>
            <a:r>
              <a:rPr lang="nl-NL" sz="2500" dirty="0" smtClean="0"/>
              <a:t>Arbeid </a:t>
            </a:r>
            <a:r>
              <a:rPr lang="nl-NL" sz="2500" dirty="0" smtClean="0">
                <a:sym typeface="Wingdings" panose="05000000000000000000" pitchFamily="2" charset="2"/>
              </a:rPr>
              <a:t> loon</a:t>
            </a:r>
          </a:p>
          <a:p>
            <a:r>
              <a:rPr lang="nl-NL" sz="2500" dirty="0" smtClean="0">
                <a:sym typeface="Wingdings" panose="05000000000000000000" pitchFamily="2" charset="2"/>
              </a:rPr>
              <a:t>Kapitaal  huur of rente</a:t>
            </a:r>
          </a:p>
          <a:p>
            <a:r>
              <a:rPr lang="nl-NL" sz="2500" dirty="0" smtClean="0">
                <a:sym typeface="Wingdings" panose="05000000000000000000" pitchFamily="2" charset="2"/>
              </a:rPr>
              <a:t>Natuur  pacht</a:t>
            </a:r>
          </a:p>
          <a:p>
            <a:r>
              <a:rPr lang="nl-NL" sz="2500" dirty="0" smtClean="0">
                <a:sym typeface="Wingdings" panose="05000000000000000000" pitchFamily="2" charset="2"/>
              </a:rPr>
              <a:t>Ondernemerschap  winst.</a:t>
            </a:r>
          </a:p>
          <a:p>
            <a:r>
              <a:rPr lang="nl-NL" sz="2500" dirty="0" smtClean="0">
                <a:sym typeface="Wingdings" panose="05000000000000000000" pitchFamily="2" charset="2"/>
              </a:rPr>
              <a:t>De som van deze beloningen zijn de primaire inkomens.</a:t>
            </a:r>
          </a:p>
          <a:p>
            <a:r>
              <a:rPr lang="nl-NL" sz="2500" dirty="0" smtClean="0">
                <a:sym typeface="Wingdings" panose="05000000000000000000" pitchFamily="2" charset="2"/>
              </a:rPr>
              <a:t>Cq de toegevoegde waarde (die ontstaat uit het gebruik van productiefactoren) = de primaire inkomens (de beloningen voor het gebruik van de productiefactoren.</a:t>
            </a:r>
            <a:endParaRPr lang="nl-NL" sz="2500" dirty="0"/>
          </a:p>
        </p:txBody>
      </p:sp>
    </p:spTree>
    <p:extLst>
      <p:ext uri="{BB962C8B-B14F-4D97-AF65-F5344CB8AC3E}">
        <p14:creationId xmlns:p14="http://schemas.microsoft.com/office/powerpoint/2010/main" val="374420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Van micro naar macro.</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Micro = 1 bedrijf (toegevoegde waarde berekenen door middel van resultaten rekening)</a:t>
            </a:r>
          </a:p>
          <a:p>
            <a:r>
              <a:rPr lang="nl-NL" sz="2500" dirty="0" smtClean="0"/>
              <a:t>Macro = alle bedrijven in een land (toegevoegde waarde berekenen door de som te nemen van alle toegevoegde waardes – alle inkoopwaardes). </a:t>
            </a:r>
          </a:p>
          <a:p>
            <a:r>
              <a:rPr lang="nl-NL" sz="2500" dirty="0" smtClean="0"/>
              <a:t>Alle inkoopwaardes = onderlinge levering.</a:t>
            </a:r>
          </a:p>
          <a:p>
            <a:r>
              <a:rPr lang="nl-NL" sz="2500" dirty="0" smtClean="0"/>
              <a:t>We gaan eerst kijken naar 1 stap tussen micro en macro. </a:t>
            </a:r>
          </a:p>
          <a:p>
            <a:r>
              <a:rPr lang="nl-NL" sz="2500" dirty="0" smtClean="0"/>
              <a:t>De bedrijfskolom.</a:t>
            </a:r>
            <a:endParaRPr lang="nl-NL" sz="2500" dirty="0"/>
          </a:p>
        </p:txBody>
      </p:sp>
    </p:spTree>
    <p:extLst>
      <p:ext uri="{BB962C8B-B14F-4D97-AF65-F5344CB8AC3E}">
        <p14:creationId xmlns:p14="http://schemas.microsoft.com/office/powerpoint/2010/main" val="40065477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vraag 2.6 en 2.7 (2.7 is grote opgaven)</a:t>
            </a:r>
            <a:endParaRPr lang="nl-NL" b="1" dirty="0"/>
          </a:p>
        </p:txBody>
      </p:sp>
      <p:sp>
        <p:nvSpPr>
          <p:cNvPr id="3" name="Tijdelijke aanduiding voor inhoud 2"/>
          <p:cNvSpPr>
            <a:spLocks noGrp="1"/>
          </p:cNvSpPr>
          <p:nvPr>
            <p:ph idx="1"/>
          </p:nvPr>
        </p:nvSpPr>
        <p:spPr>
          <a:xfrm>
            <a:off x="342900" y="2024931"/>
            <a:ext cx="4926932" cy="4748847"/>
          </a:xfrm>
        </p:spPr>
        <p:txBody>
          <a:bodyPr>
            <a:normAutofit/>
          </a:bodyPr>
          <a:lstStyle/>
          <a:p>
            <a:r>
              <a:rPr lang="nl-NL" sz="2500" dirty="0" smtClean="0"/>
              <a:t>15 minuten de tijd.</a:t>
            </a:r>
          </a:p>
          <a:p>
            <a:r>
              <a:rPr lang="nl-NL" sz="2500" dirty="0" smtClean="0"/>
              <a:t>Vragen 2.6 en 2.7</a:t>
            </a:r>
          </a:p>
          <a:p>
            <a:r>
              <a:rPr lang="nl-NL" sz="2500" dirty="0" smtClean="0"/>
              <a:t>Lees de bijbehorende stukken tekst.</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61865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3267"/>
          <a:stretch/>
        </p:blipFill>
        <p:spPr>
          <a:xfrm>
            <a:off x="0" y="0"/>
            <a:ext cx="12192000" cy="962526"/>
          </a:xfrm>
          <a:prstGeom prst="rect">
            <a:avLst/>
          </a:prstGeom>
        </p:spPr>
      </p:pic>
      <p:pic>
        <p:nvPicPr>
          <p:cNvPr id="5" name="Afbeelding 4"/>
          <p:cNvPicPr>
            <a:picLocks noChangeAspect="1"/>
          </p:cNvPicPr>
          <p:nvPr/>
        </p:nvPicPr>
        <p:blipFill rotWithShape="1">
          <a:blip r:embed="rId2"/>
          <a:srcRect b="40769"/>
          <a:stretch/>
        </p:blipFill>
        <p:spPr>
          <a:xfrm>
            <a:off x="0" y="0"/>
            <a:ext cx="12192000" cy="1552074"/>
          </a:xfrm>
          <a:prstGeom prst="rect">
            <a:avLst/>
          </a:prstGeom>
        </p:spPr>
      </p:pic>
      <p:pic>
        <p:nvPicPr>
          <p:cNvPr id="6" name="Afbeelding 5"/>
          <p:cNvPicPr>
            <a:picLocks noChangeAspect="1"/>
          </p:cNvPicPr>
          <p:nvPr/>
        </p:nvPicPr>
        <p:blipFill>
          <a:blip r:embed="rId2"/>
          <a:stretch>
            <a:fillRect/>
          </a:stretch>
        </p:blipFill>
        <p:spPr>
          <a:xfrm>
            <a:off x="0" y="0"/>
            <a:ext cx="12192000" cy="2620370"/>
          </a:xfrm>
          <a:prstGeom prst="rect">
            <a:avLst/>
          </a:prstGeom>
        </p:spPr>
      </p:pic>
    </p:spTree>
    <p:extLst>
      <p:ext uri="{BB962C8B-B14F-4D97-AF65-F5344CB8AC3E}">
        <p14:creationId xmlns:p14="http://schemas.microsoft.com/office/powerpoint/2010/main" val="2377580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9296"/>
          <a:stretch/>
        </p:blipFill>
        <p:spPr>
          <a:xfrm>
            <a:off x="0" y="-1"/>
            <a:ext cx="6749716" cy="1419727"/>
          </a:xfrm>
          <a:prstGeom prst="rect">
            <a:avLst/>
          </a:prstGeom>
        </p:spPr>
      </p:pic>
      <p:pic>
        <p:nvPicPr>
          <p:cNvPr id="5" name="Afbeelding 4"/>
          <p:cNvPicPr>
            <a:picLocks noChangeAspect="1"/>
          </p:cNvPicPr>
          <p:nvPr/>
        </p:nvPicPr>
        <p:blipFill rotWithShape="1">
          <a:blip r:embed="rId2"/>
          <a:srcRect b="39994"/>
          <a:stretch/>
        </p:blipFill>
        <p:spPr>
          <a:xfrm>
            <a:off x="0" y="-1"/>
            <a:ext cx="6749716" cy="4114801"/>
          </a:xfrm>
          <a:prstGeom prst="rect">
            <a:avLst/>
          </a:prstGeom>
        </p:spPr>
      </p:pic>
      <p:pic>
        <p:nvPicPr>
          <p:cNvPr id="6" name="Afbeelding 5"/>
          <p:cNvPicPr>
            <a:picLocks noChangeAspect="1"/>
          </p:cNvPicPr>
          <p:nvPr/>
        </p:nvPicPr>
        <p:blipFill>
          <a:blip r:embed="rId2"/>
          <a:stretch>
            <a:fillRect/>
          </a:stretch>
        </p:blipFill>
        <p:spPr>
          <a:xfrm>
            <a:off x="0" y="-1"/>
            <a:ext cx="6749716" cy="6857281"/>
          </a:xfrm>
          <a:prstGeom prst="rect">
            <a:avLst/>
          </a:prstGeom>
        </p:spPr>
      </p:pic>
    </p:spTree>
    <p:extLst>
      <p:ext uri="{BB962C8B-B14F-4D97-AF65-F5344CB8AC3E}">
        <p14:creationId xmlns:p14="http://schemas.microsoft.com/office/powerpoint/2010/main" val="350402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Aankomende </a:t>
            </a:r>
            <a:r>
              <a:rPr lang="nl-NL" dirty="0" smtClean="0"/>
              <a:t>2 </a:t>
            </a:r>
            <a:r>
              <a:rPr lang="nl-NL" dirty="0" smtClean="0"/>
              <a:t>lessen	</a:t>
            </a:r>
            <a:endParaRPr lang="nl-NL" dirty="0"/>
          </a:p>
        </p:txBody>
      </p:sp>
      <p:sp>
        <p:nvSpPr>
          <p:cNvPr id="3" name="Tijdelijke aanduiding voor inhoud 2"/>
          <p:cNvSpPr>
            <a:spLocks noGrp="1"/>
          </p:cNvSpPr>
          <p:nvPr>
            <p:ph idx="1"/>
          </p:nvPr>
        </p:nvSpPr>
        <p:spPr>
          <a:xfrm>
            <a:off x="348916" y="2160589"/>
            <a:ext cx="9468852" cy="3880773"/>
          </a:xfrm>
        </p:spPr>
        <p:txBody>
          <a:bodyPr>
            <a:normAutofit/>
          </a:bodyPr>
          <a:lstStyle/>
          <a:p>
            <a:r>
              <a:rPr lang="nl-NL" sz="2500" dirty="0" smtClean="0"/>
              <a:t>Les 1</a:t>
            </a:r>
            <a:r>
              <a:rPr lang="nl-NL" sz="2500" dirty="0" smtClean="0"/>
              <a:t>:  2.1 t/m 2.7 (toegevoegde waarde/productiewaarde/ inkomen)</a:t>
            </a:r>
          </a:p>
          <a:p>
            <a:r>
              <a:rPr lang="nl-NL" sz="2500" dirty="0" smtClean="0"/>
              <a:t>Les 2: 2.8 t/m 2.14 (welvaart en BBP).</a:t>
            </a:r>
            <a:endParaRPr lang="nl-NL" sz="2500" dirty="0"/>
          </a:p>
        </p:txBody>
      </p:sp>
    </p:spTree>
    <p:extLst>
      <p:ext uri="{BB962C8B-B14F-4D97-AF65-F5344CB8AC3E}">
        <p14:creationId xmlns:p14="http://schemas.microsoft.com/office/powerpoint/2010/main" val="12060285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653"/>
          <a:stretch/>
        </p:blipFill>
        <p:spPr>
          <a:xfrm>
            <a:off x="0" y="-1"/>
            <a:ext cx="12192000" cy="1840833"/>
          </a:xfrm>
          <a:prstGeom prst="rect">
            <a:avLst/>
          </a:prstGeom>
        </p:spPr>
      </p:pic>
      <p:pic>
        <p:nvPicPr>
          <p:cNvPr id="5" name="Afbeelding 4"/>
          <p:cNvPicPr>
            <a:picLocks noChangeAspect="1"/>
          </p:cNvPicPr>
          <p:nvPr/>
        </p:nvPicPr>
        <p:blipFill rotWithShape="1">
          <a:blip r:embed="rId2"/>
          <a:srcRect b="41536"/>
          <a:stretch/>
        </p:blipFill>
        <p:spPr>
          <a:xfrm>
            <a:off x="0" y="0"/>
            <a:ext cx="12192000" cy="2322096"/>
          </a:xfrm>
          <a:prstGeom prst="rect">
            <a:avLst/>
          </a:prstGeom>
        </p:spPr>
      </p:pic>
      <p:pic>
        <p:nvPicPr>
          <p:cNvPr id="6" name="Afbeelding 5"/>
          <p:cNvPicPr>
            <a:picLocks noChangeAspect="1"/>
          </p:cNvPicPr>
          <p:nvPr/>
        </p:nvPicPr>
        <p:blipFill rotWithShape="1">
          <a:blip r:embed="rId2"/>
          <a:srcRect b="31540"/>
          <a:stretch/>
        </p:blipFill>
        <p:spPr>
          <a:xfrm>
            <a:off x="0" y="0"/>
            <a:ext cx="12192000" cy="2719138"/>
          </a:xfrm>
          <a:prstGeom prst="rect">
            <a:avLst/>
          </a:prstGeom>
        </p:spPr>
      </p:pic>
      <p:pic>
        <p:nvPicPr>
          <p:cNvPr id="7" name="Afbeelding 6"/>
          <p:cNvPicPr>
            <a:picLocks noChangeAspect="1"/>
          </p:cNvPicPr>
          <p:nvPr/>
        </p:nvPicPr>
        <p:blipFill rotWithShape="1">
          <a:blip r:embed="rId2"/>
          <a:srcRect b="18514"/>
          <a:stretch/>
        </p:blipFill>
        <p:spPr>
          <a:xfrm>
            <a:off x="0" y="0"/>
            <a:ext cx="12192000" cy="3236496"/>
          </a:xfrm>
          <a:prstGeom prst="rect">
            <a:avLst/>
          </a:prstGeom>
        </p:spPr>
      </p:pic>
      <p:pic>
        <p:nvPicPr>
          <p:cNvPr id="8" name="Afbeelding 7"/>
          <p:cNvPicPr>
            <a:picLocks noChangeAspect="1"/>
          </p:cNvPicPr>
          <p:nvPr/>
        </p:nvPicPr>
        <p:blipFill>
          <a:blip r:embed="rId2"/>
          <a:stretch>
            <a:fillRect/>
          </a:stretch>
        </p:blipFill>
        <p:spPr>
          <a:xfrm>
            <a:off x="0" y="-1"/>
            <a:ext cx="12192000" cy="3971827"/>
          </a:xfrm>
          <a:prstGeom prst="rect">
            <a:avLst/>
          </a:prstGeom>
        </p:spPr>
      </p:pic>
    </p:spTree>
    <p:extLst>
      <p:ext uri="{BB962C8B-B14F-4D97-AF65-F5344CB8AC3E}">
        <p14:creationId xmlns:p14="http://schemas.microsoft.com/office/powerpoint/2010/main" val="334670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6918"/>
          <a:stretch/>
        </p:blipFill>
        <p:spPr>
          <a:xfrm>
            <a:off x="97756" y="0"/>
            <a:ext cx="12094243" cy="1660358"/>
          </a:xfrm>
          <a:prstGeom prst="rect">
            <a:avLst/>
          </a:prstGeom>
        </p:spPr>
      </p:pic>
      <p:pic>
        <p:nvPicPr>
          <p:cNvPr id="5" name="Afbeelding 4"/>
          <p:cNvPicPr>
            <a:picLocks noChangeAspect="1"/>
          </p:cNvPicPr>
          <p:nvPr/>
        </p:nvPicPr>
        <p:blipFill rotWithShape="1">
          <a:blip r:embed="rId2"/>
          <a:srcRect b="58048"/>
          <a:stretch/>
        </p:blipFill>
        <p:spPr>
          <a:xfrm>
            <a:off x="97756" y="0"/>
            <a:ext cx="12094243" cy="2105526"/>
          </a:xfrm>
          <a:prstGeom prst="rect">
            <a:avLst/>
          </a:prstGeom>
        </p:spPr>
      </p:pic>
      <p:pic>
        <p:nvPicPr>
          <p:cNvPr id="6" name="Afbeelding 5"/>
          <p:cNvPicPr>
            <a:picLocks noChangeAspect="1"/>
          </p:cNvPicPr>
          <p:nvPr/>
        </p:nvPicPr>
        <p:blipFill rotWithShape="1">
          <a:blip r:embed="rId2"/>
          <a:srcRect b="49178"/>
          <a:stretch/>
        </p:blipFill>
        <p:spPr>
          <a:xfrm>
            <a:off x="97756" y="0"/>
            <a:ext cx="12094243" cy="2550695"/>
          </a:xfrm>
          <a:prstGeom prst="rect">
            <a:avLst/>
          </a:prstGeom>
        </p:spPr>
      </p:pic>
      <p:pic>
        <p:nvPicPr>
          <p:cNvPr id="7" name="Afbeelding 6"/>
          <p:cNvPicPr>
            <a:picLocks noChangeAspect="1"/>
          </p:cNvPicPr>
          <p:nvPr/>
        </p:nvPicPr>
        <p:blipFill rotWithShape="1">
          <a:blip r:embed="rId2"/>
          <a:srcRect b="35273"/>
          <a:stretch/>
        </p:blipFill>
        <p:spPr>
          <a:xfrm>
            <a:off x="97756" y="0"/>
            <a:ext cx="12094243" cy="3248526"/>
          </a:xfrm>
          <a:prstGeom prst="rect">
            <a:avLst/>
          </a:prstGeom>
        </p:spPr>
      </p:pic>
      <p:pic>
        <p:nvPicPr>
          <p:cNvPr id="8" name="Afbeelding 7"/>
          <p:cNvPicPr>
            <a:picLocks noChangeAspect="1"/>
          </p:cNvPicPr>
          <p:nvPr/>
        </p:nvPicPr>
        <p:blipFill rotWithShape="1">
          <a:blip r:embed="rId2"/>
          <a:srcRect b="25445"/>
          <a:stretch/>
        </p:blipFill>
        <p:spPr>
          <a:xfrm>
            <a:off x="97756" y="0"/>
            <a:ext cx="12094243" cy="3741821"/>
          </a:xfrm>
          <a:prstGeom prst="rect">
            <a:avLst/>
          </a:prstGeom>
        </p:spPr>
      </p:pic>
      <p:pic>
        <p:nvPicPr>
          <p:cNvPr id="9" name="Afbeelding 8"/>
          <p:cNvPicPr>
            <a:picLocks noChangeAspect="1"/>
          </p:cNvPicPr>
          <p:nvPr/>
        </p:nvPicPr>
        <p:blipFill>
          <a:blip r:embed="rId2"/>
          <a:stretch>
            <a:fillRect/>
          </a:stretch>
        </p:blipFill>
        <p:spPr>
          <a:xfrm>
            <a:off x="97756" y="0"/>
            <a:ext cx="12094243" cy="5018866"/>
          </a:xfrm>
          <a:prstGeom prst="rect">
            <a:avLst/>
          </a:prstGeom>
        </p:spPr>
      </p:pic>
    </p:spTree>
    <p:extLst>
      <p:ext uri="{BB962C8B-B14F-4D97-AF65-F5344CB8AC3E}">
        <p14:creationId xmlns:p14="http://schemas.microsoft.com/office/powerpoint/2010/main" val="2287709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a:t>
            </a:r>
            <a:endParaRPr lang="nl-NL" dirty="0"/>
          </a:p>
        </p:txBody>
      </p:sp>
      <p:sp>
        <p:nvSpPr>
          <p:cNvPr id="3" name="Tijdelijke aanduiding voor inhoud 2"/>
          <p:cNvSpPr>
            <a:spLocks noGrp="1"/>
          </p:cNvSpPr>
          <p:nvPr>
            <p:ph idx="1"/>
          </p:nvPr>
        </p:nvSpPr>
        <p:spPr/>
        <p:txBody>
          <a:bodyPr>
            <a:normAutofit/>
          </a:bodyPr>
          <a:lstStyle/>
          <a:p>
            <a:r>
              <a:rPr lang="nl-NL" sz="2500" dirty="0" smtClean="0"/>
              <a:t>Herhaling theorie vorige les.</a:t>
            </a:r>
          </a:p>
          <a:p>
            <a:r>
              <a:rPr lang="nl-NL" sz="2500" dirty="0" smtClean="0"/>
              <a:t>2.8 t/m 2.14 maken.</a:t>
            </a:r>
          </a:p>
          <a:p>
            <a:r>
              <a:rPr lang="nl-NL" sz="2500" dirty="0" smtClean="0"/>
              <a:t>Welvaart en BBP.</a:t>
            </a:r>
          </a:p>
          <a:p>
            <a:endParaRPr lang="nl-NL" sz="2500" dirty="0"/>
          </a:p>
        </p:txBody>
      </p:sp>
    </p:spTree>
    <p:extLst>
      <p:ext uri="{BB962C8B-B14F-4D97-AF65-F5344CB8AC3E}">
        <p14:creationId xmlns:p14="http://schemas.microsoft.com/office/powerpoint/2010/main" val="2660815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Primair inkomen = toegevoegde waarde.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Toegevoegde waarde = omzet – inkoopwaarde (valt energiekosten ook onder zie figuur 2.2)</a:t>
            </a:r>
          </a:p>
          <a:p>
            <a:r>
              <a:rPr lang="nl-NL" sz="2500" dirty="0" smtClean="0"/>
              <a:t>Toegevoegde waarde = de waarde die jou onderneming toevoegt.</a:t>
            </a:r>
          </a:p>
          <a:p>
            <a:r>
              <a:rPr lang="nl-NL" sz="2500" dirty="0" smtClean="0"/>
              <a:t>Vaak kijken we binnen de economie naar de totale som van alle toegevoegde waardes. </a:t>
            </a:r>
          </a:p>
          <a:p>
            <a:r>
              <a:rPr lang="nl-NL" sz="2500" dirty="0" smtClean="0"/>
              <a:t>Bruto toegevoegde waarde = inclusief afschrijvingen (waardevermindering van je vaste activa)</a:t>
            </a:r>
          </a:p>
          <a:p>
            <a:r>
              <a:rPr lang="nl-NL" sz="2500" dirty="0" smtClean="0"/>
              <a:t>Netto toegevoegde waarde = exclusief afschrijvingen.</a:t>
            </a:r>
          </a:p>
          <a:p>
            <a:pPr marL="0" indent="0">
              <a:buNone/>
            </a:pPr>
            <a:endParaRPr lang="nl-NL" sz="2500" dirty="0" smtClean="0"/>
          </a:p>
          <a:p>
            <a:endParaRPr lang="nl-NL" sz="2500" dirty="0"/>
          </a:p>
        </p:txBody>
      </p:sp>
    </p:spTree>
    <p:extLst>
      <p:ext uri="{BB962C8B-B14F-4D97-AF65-F5344CB8AC3E}">
        <p14:creationId xmlns:p14="http://schemas.microsoft.com/office/powerpoint/2010/main" val="428089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96253" y="-132347"/>
            <a:ext cx="9177749" cy="6173710"/>
          </a:xfrm>
        </p:spPr>
        <p:txBody>
          <a:bodyPr>
            <a:noAutofit/>
          </a:bodyPr>
          <a:lstStyle/>
          <a:p>
            <a:r>
              <a:rPr lang="nl-NL" sz="2500" dirty="0" smtClean="0"/>
              <a:t>De toegevoegde waarde = primaire inkomens.</a:t>
            </a:r>
          </a:p>
          <a:p>
            <a:r>
              <a:rPr lang="nl-NL" sz="2500" dirty="0" smtClean="0"/>
              <a:t>Waarom?</a:t>
            </a:r>
          </a:p>
          <a:p>
            <a:r>
              <a:rPr lang="nl-NL" sz="2500" dirty="0" smtClean="0"/>
              <a:t>Om toegevoegde waarde te creëren hebben we productiefactoren nodig.</a:t>
            </a:r>
          </a:p>
          <a:p>
            <a:r>
              <a:rPr lang="nl-NL" sz="2500" dirty="0" smtClean="0"/>
              <a:t>Arbeid, kapitaal, natuur of ondernemerschap.</a:t>
            </a:r>
          </a:p>
          <a:p>
            <a:r>
              <a:rPr lang="nl-NL" sz="2500" dirty="0" smtClean="0"/>
              <a:t>Als we gebruik maken van productiefactoren, moeten we deze productiefactoren belonen.</a:t>
            </a:r>
          </a:p>
          <a:p>
            <a:r>
              <a:rPr lang="nl-NL" sz="2500" dirty="0" smtClean="0"/>
              <a:t>Arbeid </a:t>
            </a:r>
            <a:r>
              <a:rPr lang="nl-NL" sz="2500" dirty="0" smtClean="0">
                <a:sym typeface="Wingdings" panose="05000000000000000000" pitchFamily="2" charset="2"/>
              </a:rPr>
              <a:t> loon</a:t>
            </a:r>
          </a:p>
          <a:p>
            <a:r>
              <a:rPr lang="nl-NL" sz="2500" dirty="0" smtClean="0">
                <a:sym typeface="Wingdings" panose="05000000000000000000" pitchFamily="2" charset="2"/>
              </a:rPr>
              <a:t>Kapitaal  huur of rente</a:t>
            </a:r>
          </a:p>
          <a:p>
            <a:r>
              <a:rPr lang="nl-NL" sz="2500" dirty="0" smtClean="0">
                <a:sym typeface="Wingdings" panose="05000000000000000000" pitchFamily="2" charset="2"/>
              </a:rPr>
              <a:t>Natuur  pacht</a:t>
            </a:r>
          </a:p>
          <a:p>
            <a:r>
              <a:rPr lang="nl-NL" sz="2500" dirty="0" smtClean="0">
                <a:sym typeface="Wingdings" panose="05000000000000000000" pitchFamily="2" charset="2"/>
              </a:rPr>
              <a:t>Ondernemerschap  winst.</a:t>
            </a:r>
          </a:p>
          <a:p>
            <a:r>
              <a:rPr lang="nl-NL" sz="2500" dirty="0" smtClean="0">
                <a:sym typeface="Wingdings" panose="05000000000000000000" pitchFamily="2" charset="2"/>
              </a:rPr>
              <a:t>De som van deze beloningen zijn de primaire inkomens.</a:t>
            </a:r>
          </a:p>
          <a:p>
            <a:r>
              <a:rPr lang="nl-NL" sz="2500" dirty="0" smtClean="0">
                <a:sym typeface="Wingdings" panose="05000000000000000000" pitchFamily="2" charset="2"/>
              </a:rPr>
              <a:t>Cq de toegevoegde waarde (die ontstaat uit het gebruik van productiefactoren) = de primaire inkomens (de beloningen voor het gebruik van de productiefactoren.</a:t>
            </a:r>
            <a:endParaRPr lang="nl-NL" sz="2500" dirty="0"/>
          </a:p>
        </p:txBody>
      </p:sp>
    </p:spTree>
    <p:extLst>
      <p:ext uri="{BB962C8B-B14F-4D97-AF65-F5344CB8AC3E}">
        <p14:creationId xmlns:p14="http://schemas.microsoft.com/office/powerpoint/2010/main" val="3776691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08284"/>
            <a:ext cx="9274002" cy="2038684"/>
          </a:xfrm>
        </p:spPr>
        <p:txBody>
          <a:bodyPr/>
          <a:lstStyle/>
          <a:p>
            <a:r>
              <a:rPr lang="nl-NL" dirty="0" smtClean="0"/>
              <a:t>Het BBP</a:t>
            </a:r>
            <a:endParaRPr lang="nl-NL" dirty="0"/>
          </a:p>
        </p:txBody>
      </p:sp>
      <p:sp>
        <p:nvSpPr>
          <p:cNvPr id="3" name="Tijdelijke aanduiding voor inhoud 2"/>
          <p:cNvSpPr>
            <a:spLocks noGrp="1"/>
          </p:cNvSpPr>
          <p:nvPr>
            <p:ph idx="1"/>
          </p:nvPr>
        </p:nvSpPr>
        <p:spPr>
          <a:xfrm>
            <a:off x="0" y="385011"/>
            <a:ext cx="9274002" cy="5656352"/>
          </a:xfrm>
        </p:spPr>
        <p:txBody>
          <a:bodyPr>
            <a:noAutofit/>
          </a:bodyPr>
          <a:lstStyle/>
          <a:p>
            <a:r>
              <a:rPr lang="nl-NL" sz="2200" dirty="0" smtClean="0"/>
              <a:t>Het BBP =  bruto toegevoegde waarde (van een land zowel commercieel als niet commercieel) = bruto binnenlands inkomen</a:t>
            </a:r>
          </a:p>
          <a:p>
            <a:r>
              <a:rPr lang="nl-NL" sz="2200" dirty="0" smtClean="0"/>
              <a:t>Netto toegevoegde waarde = netto binnenlands product = netto binnenlands inkomen</a:t>
            </a:r>
          </a:p>
          <a:p>
            <a:r>
              <a:rPr lang="nl-NL" sz="2200" dirty="0" smtClean="0"/>
              <a:t>Netto binnenlands inkomen = bruto binnenlands inkomen – afschrijvingen.</a:t>
            </a:r>
          </a:p>
          <a:p>
            <a:r>
              <a:rPr lang="nl-NL" sz="2200" dirty="0" smtClean="0"/>
              <a:t>BBP = productie binnen de landsgrenzen.</a:t>
            </a:r>
          </a:p>
          <a:p>
            <a:r>
              <a:rPr lang="nl-NL" sz="2200" dirty="0" smtClean="0"/>
              <a:t>Houden we rekening met inkomens door Nederlanders verdiend in het buitenland, of buitenlanders verdiend in Nederland spreken we van het bruto nationaal product.</a:t>
            </a:r>
          </a:p>
          <a:p>
            <a:r>
              <a:rPr lang="nl-NL" sz="2200" dirty="0" smtClean="0"/>
              <a:t>Saldo primair inkomen = ontvangen – betaald primair inkomen buitenland.</a:t>
            </a:r>
          </a:p>
          <a:p>
            <a:r>
              <a:rPr lang="nl-NL" sz="2200" dirty="0" smtClean="0"/>
              <a:t>Bruto nationaal product/inkomen = binnenlands product/inkomen + saldo</a:t>
            </a:r>
          </a:p>
          <a:p>
            <a:r>
              <a:rPr lang="nl-NL" sz="2200" dirty="0" smtClean="0"/>
              <a:t>Netto nationaal product = binnenlands product/inkomen + saldo- afschrijvingen.</a:t>
            </a:r>
            <a:endParaRPr lang="nl-NL" sz="2200" dirty="0"/>
          </a:p>
        </p:txBody>
      </p:sp>
    </p:spTree>
    <p:extLst>
      <p:ext uri="{BB962C8B-B14F-4D97-AF65-F5344CB8AC3E}">
        <p14:creationId xmlns:p14="http://schemas.microsoft.com/office/powerpoint/2010/main" val="141987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vraag 2.8 en 2.9</a:t>
            </a:r>
            <a:endParaRPr lang="nl-NL" b="1" dirty="0"/>
          </a:p>
        </p:txBody>
      </p:sp>
      <p:sp>
        <p:nvSpPr>
          <p:cNvPr id="3" name="Tijdelijke aanduiding voor inhoud 2"/>
          <p:cNvSpPr>
            <a:spLocks noGrp="1"/>
          </p:cNvSpPr>
          <p:nvPr>
            <p:ph idx="1"/>
          </p:nvPr>
        </p:nvSpPr>
        <p:spPr>
          <a:xfrm>
            <a:off x="342900" y="2024931"/>
            <a:ext cx="4926932" cy="4748847"/>
          </a:xfrm>
        </p:spPr>
        <p:txBody>
          <a:bodyPr>
            <a:normAutofit/>
          </a:bodyPr>
          <a:lstStyle/>
          <a:p>
            <a:r>
              <a:rPr lang="nl-NL" sz="2500" dirty="0"/>
              <a:t>7</a:t>
            </a:r>
            <a:r>
              <a:rPr lang="nl-NL" sz="2500" dirty="0" smtClean="0"/>
              <a:t> minuten de tijd.</a:t>
            </a:r>
          </a:p>
          <a:p>
            <a:r>
              <a:rPr lang="nl-NL" sz="2500" dirty="0" smtClean="0"/>
              <a:t>De stof voor vandaag is t/m 2.14, je kan hiermee zelfstandig verder.</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46337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0902"/>
          <a:stretch/>
        </p:blipFill>
        <p:spPr>
          <a:xfrm>
            <a:off x="0" y="0"/>
            <a:ext cx="12192000" cy="517358"/>
          </a:xfrm>
          <a:prstGeom prst="rect">
            <a:avLst/>
          </a:prstGeom>
        </p:spPr>
      </p:pic>
      <p:pic>
        <p:nvPicPr>
          <p:cNvPr id="5" name="Afbeelding 4"/>
          <p:cNvPicPr>
            <a:picLocks noChangeAspect="1"/>
          </p:cNvPicPr>
          <p:nvPr/>
        </p:nvPicPr>
        <p:blipFill rotWithShape="1">
          <a:blip r:embed="rId2"/>
          <a:srcRect b="66570"/>
          <a:stretch/>
        </p:blipFill>
        <p:spPr>
          <a:xfrm>
            <a:off x="0" y="0"/>
            <a:ext cx="12192000" cy="1900989"/>
          </a:xfrm>
          <a:prstGeom prst="rect">
            <a:avLst/>
          </a:prstGeom>
        </p:spPr>
      </p:pic>
      <p:pic>
        <p:nvPicPr>
          <p:cNvPr id="6" name="Afbeelding 5"/>
          <p:cNvPicPr>
            <a:picLocks noChangeAspect="1"/>
          </p:cNvPicPr>
          <p:nvPr/>
        </p:nvPicPr>
        <p:blipFill rotWithShape="1">
          <a:blip r:embed="rId2"/>
          <a:srcRect b="16636"/>
          <a:stretch/>
        </p:blipFill>
        <p:spPr>
          <a:xfrm>
            <a:off x="0" y="0"/>
            <a:ext cx="12192000" cy="4740442"/>
          </a:xfrm>
          <a:prstGeom prst="rect">
            <a:avLst/>
          </a:prstGeom>
        </p:spPr>
      </p:pic>
      <p:pic>
        <p:nvPicPr>
          <p:cNvPr id="7" name="Afbeelding 6"/>
          <p:cNvPicPr>
            <a:picLocks noChangeAspect="1"/>
          </p:cNvPicPr>
          <p:nvPr/>
        </p:nvPicPr>
        <p:blipFill rotWithShape="1">
          <a:blip r:embed="rId2"/>
          <a:srcRect b="9866"/>
          <a:stretch/>
        </p:blipFill>
        <p:spPr>
          <a:xfrm>
            <a:off x="0" y="0"/>
            <a:ext cx="12192000" cy="5125453"/>
          </a:xfrm>
          <a:prstGeom prst="rect">
            <a:avLst/>
          </a:prstGeom>
        </p:spPr>
      </p:pic>
      <p:pic>
        <p:nvPicPr>
          <p:cNvPr id="8" name="Afbeelding 7"/>
          <p:cNvPicPr>
            <a:picLocks noChangeAspect="1"/>
          </p:cNvPicPr>
          <p:nvPr/>
        </p:nvPicPr>
        <p:blipFill>
          <a:blip r:embed="rId2"/>
          <a:stretch>
            <a:fillRect/>
          </a:stretch>
        </p:blipFill>
        <p:spPr>
          <a:xfrm>
            <a:off x="0" y="0"/>
            <a:ext cx="12192000" cy="5686480"/>
          </a:xfrm>
          <a:prstGeom prst="rect">
            <a:avLst/>
          </a:prstGeom>
        </p:spPr>
      </p:pic>
    </p:spTree>
    <p:extLst>
      <p:ext uri="{BB962C8B-B14F-4D97-AF65-F5344CB8AC3E}">
        <p14:creationId xmlns:p14="http://schemas.microsoft.com/office/powerpoint/2010/main" val="3920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meten we welvaart.</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Als we twee landen met elkaar willen vergelijken kunnen we het BBP van beide landen vergelijken.</a:t>
            </a:r>
          </a:p>
          <a:p>
            <a:r>
              <a:rPr lang="nl-NL" sz="2500" dirty="0" smtClean="0"/>
              <a:t>Nadeel: het aantal inwoners speelt een grote rol wie een hoger BBP. (het BBP van Brazilië is hoger dan die van Nederland)</a:t>
            </a:r>
          </a:p>
          <a:p>
            <a:r>
              <a:rPr lang="nl-NL" sz="2500" dirty="0" smtClean="0"/>
              <a:t>Oplossing: we berekenen het BBP per hoofd van de bevolking, dan weten we hoeveel een bewoner per land verdiend.</a:t>
            </a:r>
            <a:endParaRPr lang="nl-NL" sz="2500" dirty="0"/>
          </a:p>
        </p:txBody>
      </p:sp>
    </p:spTree>
    <p:extLst>
      <p:ext uri="{BB962C8B-B14F-4D97-AF65-F5344CB8AC3E}">
        <p14:creationId xmlns:p14="http://schemas.microsoft.com/office/powerpoint/2010/main" val="266992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meten we welvaart.</a:t>
            </a:r>
            <a:br>
              <a:rPr lang="nl-NL" dirty="0" smtClean="0"/>
            </a:br>
            <a:endParaRPr lang="nl-NL" dirty="0"/>
          </a:p>
        </p:txBody>
      </p:sp>
      <p:sp>
        <p:nvSpPr>
          <p:cNvPr id="3" name="Tijdelijke aanduiding voor inhoud 2"/>
          <p:cNvSpPr>
            <a:spLocks noGrp="1"/>
          </p:cNvSpPr>
          <p:nvPr>
            <p:ph idx="1"/>
          </p:nvPr>
        </p:nvSpPr>
        <p:spPr/>
        <p:txBody>
          <a:bodyPr>
            <a:normAutofit/>
          </a:bodyPr>
          <a:lstStyle/>
          <a:p>
            <a:r>
              <a:rPr lang="nl-NL" sz="2500" dirty="0" smtClean="0"/>
              <a:t>Als we twee landen met elkaar willen vergelijken kunnen we het BBP per hoofd van de bevolking van beide landen vergelijken.</a:t>
            </a:r>
          </a:p>
          <a:p>
            <a:r>
              <a:rPr lang="nl-NL" sz="2500" dirty="0" smtClean="0"/>
              <a:t>Nadeel: de prijzen in beide landen verschillen. Het zou dus kunnen dat het BBP per hoofd van de bevolking hoger is in een bepaald land, maar dat de prijzen in dat land ook een stuk hoger zijn.</a:t>
            </a:r>
          </a:p>
          <a:p>
            <a:r>
              <a:rPr lang="nl-NL" sz="2500" dirty="0" smtClean="0"/>
              <a:t>Oplossing: we berekenen het reëel inkomen per hoofd van de bevolking</a:t>
            </a:r>
            <a:r>
              <a:rPr lang="nl-NL" sz="2500" dirty="0" smtClean="0"/>
              <a:t>. (RIC = NIC / PIC * 100)</a:t>
            </a:r>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4288159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a:t>
            </a:r>
            <a:r>
              <a:rPr lang="nl-NL" dirty="0" smtClean="0"/>
              <a:t>1:</a:t>
            </a:r>
            <a:endParaRPr lang="nl-NL" dirty="0"/>
          </a:p>
        </p:txBody>
      </p:sp>
      <p:sp>
        <p:nvSpPr>
          <p:cNvPr id="3" name="Tijdelijke aanduiding voor inhoud 2"/>
          <p:cNvSpPr>
            <a:spLocks noGrp="1"/>
          </p:cNvSpPr>
          <p:nvPr>
            <p:ph idx="1"/>
          </p:nvPr>
        </p:nvSpPr>
        <p:spPr/>
        <p:txBody>
          <a:bodyPr>
            <a:normAutofit/>
          </a:bodyPr>
          <a:lstStyle/>
          <a:p>
            <a:r>
              <a:rPr lang="nl-NL" sz="2500" dirty="0" smtClean="0"/>
              <a:t>Herhaling theorie vorige les:</a:t>
            </a:r>
          </a:p>
          <a:p>
            <a:r>
              <a:rPr lang="nl-NL" sz="2500" dirty="0" smtClean="0"/>
              <a:t>Nabespreken laatste 3 opgaves.</a:t>
            </a:r>
          </a:p>
          <a:p>
            <a:r>
              <a:rPr lang="nl-NL" sz="2500" dirty="0" smtClean="0"/>
              <a:t>Starten H2.</a:t>
            </a:r>
            <a:endParaRPr lang="nl-NL" sz="2500" dirty="0"/>
          </a:p>
        </p:txBody>
      </p:sp>
    </p:spTree>
    <p:extLst>
      <p:ext uri="{BB962C8B-B14F-4D97-AF65-F5344CB8AC3E}">
        <p14:creationId xmlns:p14="http://schemas.microsoft.com/office/powerpoint/2010/main" val="39860279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Meten van welvaart via BBP.</a:t>
            </a:r>
            <a:endParaRPr lang="nl-NL" dirty="0"/>
          </a:p>
        </p:txBody>
      </p:sp>
      <p:sp>
        <p:nvSpPr>
          <p:cNvPr id="3" name="Tijdelijke aanduiding voor inhoud 2"/>
          <p:cNvSpPr>
            <a:spLocks noGrp="1"/>
          </p:cNvSpPr>
          <p:nvPr>
            <p:ph idx="1"/>
          </p:nvPr>
        </p:nvSpPr>
        <p:spPr>
          <a:xfrm>
            <a:off x="108284" y="1155032"/>
            <a:ext cx="9165718" cy="4886331"/>
          </a:xfrm>
        </p:spPr>
        <p:txBody>
          <a:bodyPr>
            <a:noAutofit/>
          </a:bodyPr>
          <a:lstStyle/>
          <a:p>
            <a:r>
              <a:rPr lang="nl-NL" sz="2500" dirty="0" smtClean="0"/>
              <a:t>Welvaart bereken via BBP (of reëel bbp) heeft een aantal nadelen.</a:t>
            </a:r>
          </a:p>
          <a:p>
            <a:r>
              <a:rPr lang="nl-NL" sz="2500" dirty="0" smtClean="0"/>
              <a:t>Ten eerste zegt het gemiddelde BBP niet alles over de welvaart in een land.</a:t>
            </a:r>
          </a:p>
          <a:p>
            <a:r>
              <a:rPr lang="nl-NL" sz="2500" dirty="0" smtClean="0"/>
              <a:t>Als 1% van de bevolking 95% van het inkomen verdiend, dan is de armste 95% misschien wel heel arm.</a:t>
            </a:r>
          </a:p>
          <a:p>
            <a:r>
              <a:rPr lang="nl-NL" sz="2500" dirty="0" smtClean="0"/>
              <a:t>Ten tweede worden zaken die wel welvaart verhogen maar niet het BBP niet meegerekend: vrijwilligers werk/zwart werk.</a:t>
            </a:r>
          </a:p>
          <a:p>
            <a:r>
              <a:rPr lang="nl-NL" sz="2500" dirty="0" smtClean="0"/>
              <a:t>Ten derde worden de externe effecten niet meegerekend in het BBP maar verlagen de welvaart wel.</a:t>
            </a:r>
          </a:p>
          <a:p>
            <a:r>
              <a:rPr lang="nl-NL" sz="2500" dirty="0" smtClean="0"/>
              <a:t>Tot slot wordt er alleen op korte termijn gemeten, en niet de lange termijn. (uitputten van natuurlijke hulpbronnen).</a:t>
            </a:r>
          </a:p>
          <a:p>
            <a:endParaRPr lang="nl-NL" sz="2500" dirty="0"/>
          </a:p>
        </p:txBody>
      </p:sp>
    </p:spTree>
    <p:extLst>
      <p:ext uri="{BB962C8B-B14F-4D97-AF65-F5344CB8AC3E}">
        <p14:creationId xmlns:p14="http://schemas.microsoft.com/office/powerpoint/2010/main" val="2068305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3428" y="645695"/>
            <a:ext cx="8596668" cy="1320800"/>
          </a:xfrm>
        </p:spPr>
        <p:txBody>
          <a:bodyPr/>
          <a:lstStyle/>
          <a:p>
            <a:r>
              <a:rPr lang="nl-NL" dirty="0" smtClean="0"/>
              <a:t>HDI en groen BBP.</a:t>
            </a:r>
            <a:endParaRPr lang="nl-NL" dirty="0"/>
          </a:p>
        </p:txBody>
      </p:sp>
      <p:sp>
        <p:nvSpPr>
          <p:cNvPr id="3" name="Tijdelijke aanduiding voor inhoud 2"/>
          <p:cNvSpPr>
            <a:spLocks noGrp="1"/>
          </p:cNvSpPr>
          <p:nvPr>
            <p:ph idx="1"/>
          </p:nvPr>
        </p:nvSpPr>
        <p:spPr>
          <a:xfrm>
            <a:off x="397042" y="1371600"/>
            <a:ext cx="8913054" cy="4693825"/>
          </a:xfrm>
        </p:spPr>
        <p:txBody>
          <a:bodyPr>
            <a:noAutofit/>
          </a:bodyPr>
          <a:lstStyle/>
          <a:p>
            <a:r>
              <a:rPr lang="nl-NL" sz="2500" dirty="0" smtClean="0"/>
              <a:t>Zoals eerder benoemd is het BBP een beperkte maatstaaf voor het meten van de welvaart.</a:t>
            </a:r>
          </a:p>
          <a:p>
            <a:endParaRPr lang="nl-NL" sz="2500" dirty="0"/>
          </a:p>
          <a:p>
            <a:r>
              <a:rPr lang="nl-NL" sz="2500" dirty="0" smtClean="0"/>
              <a:t>Als we kijken verder dan alleen maar de economie</a:t>
            </a:r>
          </a:p>
          <a:p>
            <a:r>
              <a:rPr lang="nl-NL" sz="2500" dirty="0" smtClean="0"/>
              <a:t>Maar ook naar de natuur. Noemen we dit het groene bbp</a:t>
            </a:r>
          </a:p>
          <a:p>
            <a:endParaRPr lang="nl-NL" sz="2500" dirty="0" smtClean="0"/>
          </a:p>
          <a:p>
            <a:r>
              <a:rPr lang="nl-NL" sz="2500" dirty="0" smtClean="0"/>
              <a:t>Wanneer we via de Human Development Index kijken we naar:</a:t>
            </a:r>
          </a:p>
          <a:p>
            <a:r>
              <a:rPr lang="nl-NL" sz="2500" dirty="0" smtClean="0"/>
              <a:t>Het BBP</a:t>
            </a:r>
          </a:p>
          <a:p>
            <a:r>
              <a:rPr lang="nl-NL" sz="2500" dirty="0" smtClean="0"/>
              <a:t>De volksgezondheid.</a:t>
            </a:r>
          </a:p>
          <a:p>
            <a:r>
              <a:rPr lang="nl-NL" sz="2500" dirty="0" smtClean="0"/>
              <a:t>Niveau van scholing.</a:t>
            </a:r>
            <a:endParaRPr lang="nl-NL" sz="2500" dirty="0"/>
          </a:p>
        </p:txBody>
      </p:sp>
    </p:spTree>
    <p:extLst>
      <p:ext uri="{BB962C8B-B14F-4D97-AF65-F5344CB8AC3E}">
        <p14:creationId xmlns:p14="http://schemas.microsoft.com/office/powerpoint/2010/main" val="106725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2900" y="165100"/>
            <a:ext cx="8931102" cy="1777331"/>
          </a:xfrm>
        </p:spPr>
        <p:txBody>
          <a:bodyPr>
            <a:normAutofit/>
          </a:bodyPr>
          <a:lstStyle/>
          <a:p>
            <a:r>
              <a:rPr lang="nl-NL" b="1" dirty="0" smtClean="0"/>
              <a:t>Maak vraag 2.10 t/m 2.14</a:t>
            </a:r>
            <a:endParaRPr lang="nl-NL" b="1" dirty="0"/>
          </a:p>
        </p:txBody>
      </p:sp>
      <p:sp>
        <p:nvSpPr>
          <p:cNvPr id="3" name="Tijdelijke aanduiding voor inhoud 2"/>
          <p:cNvSpPr>
            <a:spLocks noGrp="1"/>
          </p:cNvSpPr>
          <p:nvPr>
            <p:ph idx="1"/>
          </p:nvPr>
        </p:nvSpPr>
        <p:spPr>
          <a:xfrm>
            <a:off x="342900" y="2024931"/>
            <a:ext cx="4926932" cy="4748847"/>
          </a:xfrm>
        </p:spPr>
        <p:txBody>
          <a:bodyPr>
            <a:normAutofit/>
          </a:bodyPr>
          <a:lstStyle/>
          <a:p>
            <a:r>
              <a:rPr lang="nl-NL" sz="2500" dirty="0" smtClean="0"/>
              <a:t>15/20 minuten de tijd.</a:t>
            </a:r>
          </a:p>
          <a:p>
            <a:r>
              <a:rPr lang="nl-NL" sz="2500" dirty="0" smtClean="0"/>
              <a:t>De stof voor vandaag is t/m 2.14, je kan hiermee zelfstandig verder.</a:t>
            </a:r>
          </a:p>
          <a:p>
            <a:r>
              <a:rPr lang="nl-NL" sz="2500" dirty="0" smtClean="0"/>
              <a:t>Klaar? Je kan aan een ander vak.</a:t>
            </a:r>
          </a:p>
          <a:p>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2" y="19424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2" y="19975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92" y="199208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92" y="195045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90" y="20249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832865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079"/>
          <a:stretch/>
        </p:blipFill>
        <p:spPr>
          <a:xfrm>
            <a:off x="0" y="0"/>
            <a:ext cx="12192000" cy="613612"/>
          </a:xfrm>
          <a:prstGeom prst="rect">
            <a:avLst/>
          </a:prstGeom>
        </p:spPr>
      </p:pic>
      <p:pic>
        <p:nvPicPr>
          <p:cNvPr id="5" name="Afbeelding 4"/>
          <p:cNvPicPr>
            <a:picLocks noChangeAspect="1"/>
          </p:cNvPicPr>
          <p:nvPr/>
        </p:nvPicPr>
        <p:blipFill rotWithShape="1">
          <a:blip r:embed="rId2"/>
          <a:srcRect b="75132"/>
          <a:stretch/>
        </p:blipFill>
        <p:spPr>
          <a:xfrm>
            <a:off x="0" y="-1"/>
            <a:ext cx="12192000" cy="1022685"/>
          </a:xfrm>
          <a:prstGeom prst="rect">
            <a:avLst/>
          </a:prstGeom>
        </p:spPr>
      </p:pic>
      <p:pic>
        <p:nvPicPr>
          <p:cNvPr id="6" name="Afbeelding 5"/>
          <p:cNvPicPr>
            <a:picLocks noChangeAspect="1"/>
          </p:cNvPicPr>
          <p:nvPr/>
        </p:nvPicPr>
        <p:blipFill rotWithShape="1">
          <a:blip r:embed="rId2"/>
          <a:srcRect b="66354"/>
          <a:stretch/>
        </p:blipFill>
        <p:spPr>
          <a:xfrm>
            <a:off x="0" y="-1"/>
            <a:ext cx="12192000" cy="1383633"/>
          </a:xfrm>
          <a:prstGeom prst="rect">
            <a:avLst/>
          </a:prstGeom>
        </p:spPr>
      </p:pic>
      <p:pic>
        <p:nvPicPr>
          <p:cNvPr id="7" name="Afbeelding 6"/>
          <p:cNvPicPr>
            <a:picLocks noChangeAspect="1"/>
          </p:cNvPicPr>
          <p:nvPr/>
        </p:nvPicPr>
        <p:blipFill rotWithShape="1">
          <a:blip r:embed="rId2"/>
          <a:srcRect b="47630"/>
          <a:stretch/>
        </p:blipFill>
        <p:spPr>
          <a:xfrm>
            <a:off x="0" y="0"/>
            <a:ext cx="12192000" cy="2153654"/>
          </a:xfrm>
          <a:prstGeom prst="rect">
            <a:avLst/>
          </a:prstGeom>
        </p:spPr>
      </p:pic>
      <p:pic>
        <p:nvPicPr>
          <p:cNvPr id="8" name="Afbeelding 7"/>
          <p:cNvPicPr>
            <a:picLocks noChangeAspect="1"/>
          </p:cNvPicPr>
          <p:nvPr/>
        </p:nvPicPr>
        <p:blipFill rotWithShape="1">
          <a:blip r:embed="rId2"/>
          <a:srcRect b="39145"/>
          <a:stretch/>
        </p:blipFill>
        <p:spPr>
          <a:xfrm>
            <a:off x="0" y="-1"/>
            <a:ext cx="12192000" cy="2502569"/>
          </a:xfrm>
          <a:prstGeom prst="rect">
            <a:avLst/>
          </a:prstGeom>
        </p:spPr>
      </p:pic>
      <p:pic>
        <p:nvPicPr>
          <p:cNvPr id="9" name="Afbeelding 8"/>
          <p:cNvPicPr>
            <a:picLocks noChangeAspect="1"/>
          </p:cNvPicPr>
          <p:nvPr/>
        </p:nvPicPr>
        <p:blipFill rotWithShape="1">
          <a:blip r:embed="rId2"/>
          <a:srcRect b="29198"/>
          <a:stretch/>
        </p:blipFill>
        <p:spPr>
          <a:xfrm>
            <a:off x="0" y="-1"/>
            <a:ext cx="12192000" cy="2911643"/>
          </a:xfrm>
          <a:prstGeom prst="rect">
            <a:avLst/>
          </a:prstGeom>
        </p:spPr>
      </p:pic>
      <p:pic>
        <p:nvPicPr>
          <p:cNvPr id="10" name="Afbeelding 9"/>
          <p:cNvPicPr>
            <a:picLocks noChangeAspect="1"/>
          </p:cNvPicPr>
          <p:nvPr/>
        </p:nvPicPr>
        <p:blipFill rotWithShape="1">
          <a:blip r:embed="rId2"/>
          <a:srcRect b="20421"/>
          <a:stretch/>
        </p:blipFill>
        <p:spPr>
          <a:xfrm>
            <a:off x="0" y="0"/>
            <a:ext cx="12192000" cy="3272590"/>
          </a:xfrm>
          <a:prstGeom prst="rect">
            <a:avLst/>
          </a:prstGeom>
        </p:spPr>
      </p:pic>
      <p:pic>
        <p:nvPicPr>
          <p:cNvPr id="11" name="Afbeelding 10"/>
          <p:cNvPicPr>
            <a:picLocks noChangeAspect="1"/>
          </p:cNvPicPr>
          <p:nvPr/>
        </p:nvPicPr>
        <p:blipFill>
          <a:blip r:embed="rId2"/>
          <a:stretch>
            <a:fillRect/>
          </a:stretch>
        </p:blipFill>
        <p:spPr>
          <a:xfrm>
            <a:off x="0" y="-1"/>
            <a:ext cx="12192000" cy="4112381"/>
          </a:xfrm>
          <a:prstGeom prst="rect">
            <a:avLst/>
          </a:prstGeom>
        </p:spPr>
      </p:pic>
    </p:spTree>
    <p:extLst>
      <p:ext uri="{BB962C8B-B14F-4D97-AF65-F5344CB8AC3E}">
        <p14:creationId xmlns:p14="http://schemas.microsoft.com/office/powerpoint/2010/main" val="210104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Afbeelding 3"/>
          <p:cNvPicPr>
            <a:picLocks noChangeAspect="1"/>
          </p:cNvPicPr>
          <p:nvPr/>
        </p:nvPicPr>
        <p:blipFill rotWithShape="1">
          <a:blip r:embed="rId2"/>
          <a:srcRect b="85027"/>
          <a:stretch/>
        </p:blipFill>
        <p:spPr>
          <a:xfrm>
            <a:off x="0" y="0"/>
            <a:ext cx="8049126" cy="1034716"/>
          </a:xfrm>
          <a:prstGeom prst="rect">
            <a:avLst/>
          </a:prstGeom>
        </p:spPr>
      </p:pic>
      <p:pic>
        <p:nvPicPr>
          <p:cNvPr id="5" name="Afbeelding 4"/>
          <p:cNvPicPr>
            <a:picLocks noChangeAspect="1"/>
          </p:cNvPicPr>
          <p:nvPr/>
        </p:nvPicPr>
        <p:blipFill rotWithShape="1">
          <a:blip r:embed="rId2"/>
          <a:srcRect b="73536"/>
          <a:stretch/>
        </p:blipFill>
        <p:spPr>
          <a:xfrm>
            <a:off x="0" y="0"/>
            <a:ext cx="8049126" cy="1828800"/>
          </a:xfrm>
          <a:prstGeom prst="rect">
            <a:avLst/>
          </a:prstGeom>
        </p:spPr>
      </p:pic>
      <p:pic>
        <p:nvPicPr>
          <p:cNvPr id="6" name="Afbeelding 5"/>
          <p:cNvPicPr>
            <a:picLocks noChangeAspect="1"/>
          </p:cNvPicPr>
          <p:nvPr/>
        </p:nvPicPr>
        <p:blipFill rotWithShape="1">
          <a:blip r:embed="rId2"/>
          <a:srcRect b="68313"/>
          <a:stretch/>
        </p:blipFill>
        <p:spPr>
          <a:xfrm>
            <a:off x="0" y="0"/>
            <a:ext cx="8049126" cy="2189747"/>
          </a:xfrm>
          <a:prstGeom prst="rect">
            <a:avLst/>
          </a:prstGeom>
        </p:spPr>
      </p:pic>
      <p:pic>
        <p:nvPicPr>
          <p:cNvPr id="7" name="Afbeelding 6"/>
          <p:cNvPicPr>
            <a:picLocks noChangeAspect="1"/>
          </p:cNvPicPr>
          <p:nvPr/>
        </p:nvPicPr>
        <p:blipFill rotWithShape="1">
          <a:blip r:embed="rId2"/>
          <a:srcRect b="47943"/>
          <a:stretch/>
        </p:blipFill>
        <p:spPr>
          <a:xfrm>
            <a:off x="0" y="0"/>
            <a:ext cx="8049126" cy="3597442"/>
          </a:xfrm>
          <a:prstGeom prst="rect">
            <a:avLst/>
          </a:prstGeom>
        </p:spPr>
      </p:pic>
      <p:pic>
        <p:nvPicPr>
          <p:cNvPr id="8" name="Afbeelding 7"/>
          <p:cNvPicPr>
            <a:picLocks noChangeAspect="1"/>
          </p:cNvPicPr>
          <p:nvPr/>
        </p:nvPicPr>
        <p:blipFill rotWithShape="1">
          <a:blip r:embed="rId2"/>
          <a:srcRect b="39586"/>
          <a:stretch/>
        </p:blipFill>
        <p:spPr>
          <a:xfrm>
            <a:off x="0" y="0"/>
            <a:ext cx="8049126" cy="4174958"/>
          </a:xfrm>
          <a:prstGeom prst="rect">
            <a:avLst/>
          </a:prstGeom>
        </p:spPr>
      </p:pic>
      <p:pic>
        <p:nvPicPr>
          <p:cNvPr id="9" name="Afbeelding 8"/>
          <p:cNvPicPr>
            <a:picLocks noChangeAspect="1"/>
          </p:cNvPicPr>
          <p:nvPr/>
        </p:nvPicPr>
        <p:blipFill rotWithShape="1">
          <a:blip r:embed="rId2"/>
          <a:srcRect l="-149" t="-30294" r="149" b="30294"/>
          <a:stretch/>
        </p:blipFill>
        <p:spPr>
          <a:xfrm>
            <a:off x="-12032" y="-2093495"/>
            <a:ext cx="8049126" cy="6910546"/>
          </a:xfrm>
          <a:prstGeom prst="rect">
            <a:avLst/>
          </a:prstGeom>
        </p:spPr>
      </p:pic>
      <p:pic>
        <p:nvPicPr>
          <p:cNvPr id="10" name="Afbeelding 9"/>
          <p:cNvPicPr>
            <a:picLocks noChangeAspect="1"/>
          </p:cNvPicPr>
          <p:nvPr/>
        </p:nvPicPr>
        <p:blipFill rotWithShape="1">
          <a:blip r:embed="rId2"/>
          <a:srcRect b="21827"/>
          <a:stretch/>
        </p:blipFill>
        <p:spPr>
          <a:xfrm>
            <a:off x="0" y="0"/>
            <a:ext cx="8049126" cy="5402179"/>
          </a:xfrm>
          <a:prstGeom prst="rect">
            <a:avLst/>
          </a:prstGeom>
        </p:spPr>
      </p:pic>
      <p:pic>
        <p:nvPicPr>
          <p:cNvPr id="11" name="Afbeelding 10"/>
          <p:cNvPicPr>
            <a:picLocks noChangeAspect="1"/>
          </p:cNvPicPr>
          <p:nvPr/>
        </p:nvPicPr>
        <p:blipFill>
          <a:blip r:embed="rId2"/>
          <a:stretch>
            <a:fillRect/>
          </a:stretch>
        </p:blipFill>
        <p:spPr>
          <a:xfrm>
            <a:off x="0" y="0"/>
            <a:ext cx="8049126" cy="6910546"/>
          </a:xfrm>
          <a:prstGeom prst="rect">
            <a:avLst/>
          </a:prstGeom>
        </p:spPr>
      </p:pic>
    </p:spTree>
    <p:extLst>
      <p:ext uri="{BB962C8B-B14F-4D97-AF65-F5344CB8AC3E}">
        <p14:creationId xmlns:p14="http://schemas.microsoft.com/office/powerpoint/2010/main" val="137496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theorie kan </a:t>
            </a:r>
            <a:r>
              <a:rPr lang="nl-NL" dirty="0" err="1" smtClean="0"/>
              <a:t>keynes</a:t>
            </a:r>
            <a:r>
              <a:rPr lang="nl-NL" dirty="0" smtClean="0"/>
              <a:t>.</a:t>
            </a:r>
            <a:endParaRPr lang="nl-NL" dirty="0"/>
          </a:p>
        </p:txBody>
      </p:sp>
      <p:sp>
        <p:nvSpPr>
          <p:cNvPr id="3" name="Tijdelijke aanduiding voor inhoud 2"/>
          <p:cNvSpPr>
            <a:spLocks noGrp="1"/>
          </p:cNvSpPr>
          <p:nvPr>
            <p:ph idx="1"/>
          </p:nvPr>
        </p:nvSpPr>
        <p:spPr/>
        <p:txBody>
          <a:bodyPr>
            <a:normAutofit/>
          </a:bodyPr>
          <a:lstStyle/>
          <a:p>
            <a:r>
              <a:rPr lang="nl-NL" sz="2500" dirty="0" smtClean="0"/>
              <a:t>Volgens </a:t>
            </a:r>
            <a:r>
              <a:rPr lang="nl-NL" sz="2500" dirty="0" err="1" smtClean="0"/>
              <a:t>keynes</a:t>
            </a:r>
            <a:r>
              <a:rPr lang="nl-NL" sz="2500" dirty="0" smtClean="0"/>
              <a:t> werkt de vrij markt (onzichtbare hand) niet altijd, mede omdat consumenten niet reageren op de daadwerkelijke prijzen maar op de verwachten prijzen.</a:t>
            </a:r>
          </a:p>
          <a:p>
            <a:r>
              <a:rPr lang="nl-NL" sz="2500" dirty="0" smtClean="0"/>
              <a:t>Toelichting?</a:t>
            </a:r>
          </a:p>
          <a:p>
            <a:r>
              <a:rPr lang="nl-NL" sz="2500" dirty="0" smtClean="0"/>
              <a:t>Stel, een aanbod overschot </a:t>
            </a:r>
            <a:r>
              <a:rPr lang="nl-NL" sz="2500" dirty="0" smtClean="0">
                <a:sym typeface="Wingdings" panose="05000000000000000000" pitchFamily="2" charset="2"/>
              </a:rPr>
              <a:t> prijzen dalen. Stijgt de vraag altijd? Nee, consumenten gingen nog meer uitstellen met de verwachting dat prijzen meer zouden dalen. Gevolg  grotere daling prijs (nog minder vraag)</a:t>
            </a:r>
          </a:p>
          <a:p>
            <a:endParaRPr lang="nl-NL" sz="2500" dirty="0"/>
          </a:p>
        </p:txBody>
      </p:sp>
    </p:spTree>
    <p:extLst>
      <p:ext uri="{BB962C8B-B14F-4D97-AF65-F5344CB8AC3E}">
        <p14:creationId xmlns:p14="http://schemas.microsoft.com/office/powerpoint/2010/main" val="581232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Klassieke theorie </a:t>
            </a:r>
            <a:r>
              <a:rPr lang="nl-NL" dirty="0" err="1" smtClean="0"/>
              <a:t>vs</a:t>
            </a:r>
            <a:r>
              <a:rPr lang="nl-NL" dirty="0" smtClean="0"/>
              <a:t> </a:t>
            </a:r>
            <a:r>
              <a:rPr lang="nl-NL" dirty="0" err="1" smtClean="0"/>
              <a:t>keynes</a:t>
            </a:r>
            <a:endParaRPr lang="nl-NL" dirty="0"/>
          </a:p>
        </p:txBody>
      </p:sp>
      <p:sp>
        <p:nvSpPr>
          <p:cNvPr id="3" name="Tijdelijke aanduiding voor inhoud 2"/>
          <p:cNvSpPr>
            <a:spLocks noGrp="1"/>
          </p:cNvSpPr>
          <p:nvPr>
            <p:ph idx="1"/>
          </p:nvPr>
        </p:nvSpPr>
        <p:spPr/>
        <p:txBody>
          <a:bodyPr>
            <a:normAutofit/>
          </a:bodyPr>
          <a:lstStyle/>
          <a:p>
            <a:r>
              <a:rPr lang="nl-NL" sz="2500" dirty="0" smtClean="0"/>
              <a:t>De klassieke benadering gericht op micro-economie. </a:t>
            </a:r>
          </a:p>
          <a:p>
            <a:r>
              <a:rPr lang="nl-NL" sz="2500" dirty="0" smtClean="0"/>
              <a:t>Keynes focust meer op macro economie.</a:t>
            </a:r>
          </a:p>
          <a:p>
            <a:endParaRPr lang="nl-NL" sz="2500" dirty="0" smtClean="0"/>
          </a:p>
          <a:p>
            <a:r>
              <a:rPr lang="nl-NL" sz="2500" dirty="0" smtClean="0"/>
              <a:t>De focus van </a:t>
            </a:r>
            <a:r>
              <a:rPr lang="nl-NL" sz="2500" dirty="0" err="1" smtClean="0"/>
              <a:t>keynes</a:t>
            </a:r>
            <a:r>
              <a:rPr lang="nl-NL" sz="2500" dirty="0" smtClean="0"/>
              <a:t> ligt op de vraagzijde van de economie </a:t>
            </a:r>
            <a:r>
              <a:rPr lang="nl-NL" sz="2500" dirty="0" err="1" smtClean="0"/>
              <a:t>ipv</a:t>
            </a:r>
            <a:r>
              <a:rPr lang="nl-NL" sz="2500" dirty="0" smtClean="0"/>
              <a:t> op de aanbodzijde van de economie wat bij klassieke theorie is.</a:t>
            </a:r>
          </a:p>
          <a:p>
            <a:endParaRPr lang="nl-NL" sz="2500" dirty="0"/>
          </a:p>
          <a:p>
            <a:endParaRPr lang="nl-NL" sz="2500" dirty="0"/>
          </a:p>
        </p:txBody>
      </p:sp>
    </p:spTree>
    <p:extLst>
      <p:ext uri="{BB962C8B-B14F-4D97-AF65-F5344CB8AC3E}">
        <p14:creationId xmlns:p14="http://schemas.microsoft.com/office/powerpoint/2010/main" val="1256774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zegt </a:t>
            </a:r>
            <a:r>
              <a:rPr lang="nl-NL" dirty="0" err="1" smtClean="0"/>
              <a:t>keynes</a:t>
            </a:r>
            <a:r>
              <a:rPr lang="nl-NL" dirty="0" smtClean="0"/>
              <a:t>?</a:t>
            </a:r>
            <a:endParaRPr lang="nl-NL" dirty="0"/>
          </a:p>
        </p:txBody>
      </p:sp>
      <p:sp>
        <p:nvSpPr>
          <p:cNvPr id="3" name="Tijdelijke aanduiding voor inhoud 2"/>
          <p:cNvSpPr>
            <a:spLocks noGrp="1"/>
          </p:cNvSpPr>
          <p:nvPr>
            <p:ph idx="1"/>
          </p:nvPr>
        </p:nvSpPr>
        <p:spPr>
          <a:xfrm>
            <a:off x="677334" y="1622739"/>
            <a:ext cx="8596668" cy="4418624"/>
          </a:xfrm>
        </p:spPr>
        <p:txBody>
          <a:bodyPr>
            <a:noAutofit/>
          </a:bodyPr>
          <a:lstStyle/>
          <a:p>
            <a:r>
              <a:rPr lang="nl-NL" sz="2500" dirty="0" smtClean="0"/>
              <a:t>Vraagzijde?</a:t>
            </a:r>
          </a:p>
          <a:p>
            <a:r>
              <a:rPr lang="nl-NL" sz="2500" dirty="0" smtClean="0"/>
              <a:t>De effectieve vraag bepaald hoe het gaat in de economie.</a:t>
            </a:r>
          </a:p>
          <a:p>
            <a:r>
              <a:rPr lang="nl-NL" sz="2500" dirty="0" smtClean="0"/>
              <a:t>Is de effectieve vraag te laag, lage economische groei </a:t>
            </a:r>
            <a:r>
              <a:rPr lang="nl-NL" sz="2500" dirty="0" smtClean="0">
                <a:sym typeface="Wingdings" panose="05000000000000000000" pitchFamily="2" charset="2"/>
              </a:rPr>
              <a:t> laag conjunctuur. </a:t>
            </a:r>
          </a:p>
          <a:p>
            <a:r>
              <a:rPr lang="nl-NL" sz="2500" dirty="0" smtClean="0">
                <a:sym typeface="Wingdings" panose="05000000000000000000" pitchFamily="2" charset="2"/>
              </a:rPr>
              <a:t>Oplossing </a:t>
            </a:r>
            <a:r>
              <a:rPr lang="nl-NL" sz="2500" dirty="0">
                <a:sym typeface="Wingdings" panose="05000000000000000000" pitchFamily="2" charset="2"/>
              </a:rPr>
              <a:t>K</a:t>
            </a:r>
            <a:r>
              <a:rPr lang="nl-NL" sz="2500" dirty="0" smtClean="0">
                <a:sym typeface="Wingdings" panose="05000000000000000000" pitchFamily="2" charset="2"/>
              </a:rPr>
              <a:t>eynes: de overheid gaat extra besteden om de vraag te stimuleren.</a:t>
            </a:r>
          </a:p>
          <a:p>
            <a:r>
              <a:rPr lang="nl-NL" sz="2500" dirty="0" smtClean="0">
                <a:sym typeface="Wingdings" panose="05000000000000000000" pitchFamily="2" charset="2"/>
              </a:rPr>
              <a:t>Is de effectieve vraag te hoog, te hoge economische groei  inflatie  hoogconjunctuur.</a:t>
            </a:r>
          </a:p>
          <a:p>
            <a:r>
              <a:rPr lang="nl-NL" sz="2500" dirty="0" smtClean="0">
                <a:sym typeface="Wingdings" panose="05000000000000000000" pitchFamily="2" charset="2"/>
              </a:rPr>
              <a:t>Oplossing </a:t>
            </a:r>
            <a:r>
              <a:rPr lang="nl-NL" sz="2500" dirty="0" err="1" smtClean="0">
                <a:sym typeface="Wingdings" panose="05000000000000000000" pitchFamily="2" charset="2"/>
              </a:rPr>
              <a:t>keynes</a:t>
            </a:r>
            <a:r>
              <a:rPr lang="nl-NL" sz="2500" dirty="0" smtClean="0">
                <a:sym typeface="Wingdings" panose="05000000000000000000" pitchFamily="2" charset="2"/>
              </a:rPr>
              <a:t>: de overheid gaat bezuinigen om de vraag af te remmen.</a:t>
            </a:r>
            <a:endParaRPr lang="nl-NL" sz="2500" dirty="0" smtClean="0"/>
          </a:p>
        </p:txBody>
      </p:sp>
    </p:spTree>
    <p:extLst>
      <p:ext uri="{BB962C8B-B14F-4D97-AF65-F5344CB8AC3E}">
        <p14:creationId xmlns:p14="http://schemas.microsoft.com/office/powerpoint/2010/main" val="395928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a:t>
            </a:r>
            <a:endParaRPr lang="nl-NL" dirty="0"/>
          </a:p>
        </p:txBody>
      </p:sp>
      <p:sp>
        <p:nvSpPr>
          <p:cNvPr id="3" name="Tijdelijke aanduiding voor inhoud 2"/>
          <p:cNvSpPr>
            <a:spLocks noGrp="1"/>
          </p:cNvSpPr>
          <p:nvPr>
            <p:ph idx="1"/>
          </p:nvPr>
        </p:nvSpPr>
        <p:spPr/>
        <p:txBody>
          <a:bodyPr>
            <a:normAutofit/>
          </a:bodyPr>
          <a:lstStyle/>
          <a:p>
            <a:r>
              <a:rPr lang="nl-NL" sz="2500" dirty="0" smtClean="0"/>
              <a:t>De overheid heeft verschillende middelen om de vraag te beïnvloeden.</a:t>
            </a:r>
          </a:p>
          <a:p>
            <a:r>
              <a:rPr lang="nl-NL" sz="2500" dirty="0" smtClean="0"/>
              <a:t>Verhogen/verlagen belasting.</a:t>
            </a:r>
          </a:p>
          <a:p>
            <a:r>
              <a:rPr lang="nl-NL" sz="2500" dirty="0" smtClean="0"/>
              <a:t>Verhogen/verlagen uitkeringen.</a:t>
            </a:r>
          </a:p>
          <a:p>
            <a:r>
              <a:rPr lang="nl-NL" sz="2500" dirty="0" smtClean="0"/>
              <a:t>Verhogen/verlagen bestedingen.</a:t>
            </a:r>
          </a:p>
          <a:p>
            <a:r>
              <a:rPr lang="nl-NL" sz="2500" dirty="0" smtClean="0"/>
              <a:t>Verhogen/verlagen rente.</a:t>
            </a:r>
            <a:endParaRPr lang="nl-NL" sz="2500" dirty="0"/>
          </a:p>
        </p:txBody>
      </p:sp>
    </p:spTree>
    <p:extLst>
      <p:ext uri="{BB962C8B-B14F-4D97-AF65-F5344CB8AC3E}">
        <p14:creationId xmlns:p14="http://schemas.microsoft.com/office/powerpoint/2010/main" val="423228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junctuu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334" y="2624228"/>
            <a:ext cx="7990148" cy="4280436"/>
          </a:xfrm>
          <a:prstGeom prst="rect">
            <a:avLst/>
          </a:prstGeom>
          <a:noFill/>
          <a:extLst>
            <a:ext uri="{909E8E84-426E-40DD-AFC4-6F175D3DCCD1}">
              <a14:hiddenFill xmlns:a14="http://schemas.microsoft.com/office/drawing/2010/main">
                <a:solidFill>
                  <a:srgbClr val="FFFFFF"/>
                </a:solidFill>
              </a14:hiddenFill>
            </a:ext>
          </a:extLst>
        </p:spPr>
      </p:pic>
      <p:sp>
        <p:nvSpPr>
          <p:cNvPr id="4" name="Tekstvak 3"/>
          <p:cNvSpPr txBox="1"/>
          <p:nvPr/>
        </p:nvSpPr>
        <p:spPr>
          <a:xfrm>
            <a:off x="450761" y="206062"/>
            <a:ext cx="7907628" cy="1631216"/>
          </a:xfrm>
          <a:prstGeom prst="rect">
            <a:avLst/>
          </a:prstGeom>
          <a:noFill/>
        </p:spPr>
        <p:txBody>
          <a:bodyPr wrap="square" rtlCol="0">
            <a:spAutoFit/>
          </a:bodyPr>
          <a:lstStyle/>
          <a:p>
            <a:r>
              <a:rPr lang="nl-NL" sz="2500" dirty="0" smtClean="0"/>
              <a:t>Bezuinigen in hoogconjunctuur en uitgeven in laag conjunctuur = anti cyclisch overheidsbeleid.</a:t>
            </a:r>
          </a:p>
          <a:p>
            <a:r>
              <a:rPr lang="nl-NL" sz="2500" dirty="0" smtClean="0"/>
              <a:t>Bezuinigen in laagconjunctuur en uitgeven in hoog conjunctuur = pro cyclisch overheidsbeleid.</a:t>
            </a:r>
            <a:endParaRPr lang="nl-NL" sz="2500" dirty="0"/>
          </a:p>
        </p:txBody>
      </p:sp>
    </p:spTree>
    <p:extLst>
      <p:ext uri="{BB962C8B-B14F-4D97-AF65-F5344CB8AC3E}">
        <p14:creationId xmlns:p14="http://schemas.microsoft.com/office/powerpoint/2010/main" val="3854806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Automatische stabilisatoren</a:t>
            </a:r>
            <a:endParaRPr lang="nl-NL" dirty="0"/>
          </a:p>
        </p:txBody>
      </p:sp>
      <p:sp>
        <p:nvSpPr>
          <p:cNvPr id="3" name="Tijdelijke aanduiding voor inhoud 2"/>
          <p:cNvSpPr>
            <a:spLocks noGrp="1"/>
          </p:cNvSpPr>
          <p:nvPr>
            <p:ph idx="1"/>
          </p:nvPr>
        </p:nvSpPr>
        <p:spPr/>
        <p:txBody>
          <a:bodyPr>
            <a:noAutofit/>
          </a:bodyPr>
          <a:lstStyle/>
          <a:p>
            <a:r>
              <a:rPr lang="nl-NL" sz="2500" dirty="0" smtClean="0"/>
              <a:t>Gedeelte hoeft de overheid niet in te grijpen, dat gaat automatisch door automatische stabilisatoren. </a:t>
            </a:r>
          </a:p>
          <a:p>
            <a:r>
              <a:rPr lang="nl-NL" sz="2500" dirty="0" smtClean="0"/>
              <a:t>Denk aan: progressief belastingstelsels</a:t>
            </a:r>
          </a:p>
          <a:p>
            <a:r>
              <a:rPr lang="nl-NL" sz="2500" dirty="0" smtClean="0"/>
              <a:t>Hoog conjunctuur </a:t>
            </a:r>
            <a:r>
              <a:rPr lang="nl-NL" sz="2500" dirty="0" smtClean="0">
                <a:sym typeface="Wingdings" panose="05000000000000000000" pitchFamily="2" charset="2"/>
              </a:rPr>
              <a:t> hoog inkomens  relatief veel belasting  inkomen dalen  effectieve vraag daalt.</a:t>
            </a:r>
          </a:p>
          <a:p>
            <a:r>
              <a:rPr lang="nl-NL" sz="2500" dirty="0" smtClean="0">
                <a:sym typeface="Wingdings" panose="05000000000000000000" pitchFamily="2" charset="2"/>
              </a:rPr>
              <a:t>Laag conjunctuur  lage inkomens  relatief weinig belasting  effectieve vraagt daalt niet te snel.</a:t>
            </a:r>
          </a:p>
          <a:p>
            <a:r>
              <a:rPr lang="nl-NL" sz="2500" dirty="0" smtClean="0">
                <a:sym typeface="Wingdings" panose="05000000000000000000" pitchFamily="2" charset="2"/>
              </a:rPr>
              <a:t>Maar ook werkloosheid uitkering is een voorbeeld bij laag conjunctuur.</a:t>
            </a:r>
            <a:endParaRPr lang="nl-NL" sz="2500" dirty="0"/>
          </a:p>
        </p:txBody>
      </p:sp>
    </p:spTree>
    <p:extLst>
      <p:ext uri="{BB962C8B-B14F-4D97-AF65-F5344CB8AC3E}">
        <p14:creationId xmlns:p14="http://schemas.microsoft.com/office/powerpoint/2010/main" val="3479681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2842</TotalTime>
  <Words>1441</Words>
  <Application>Microsoft Office PowerPoint</Application>
  <PresentationFormat>Breedbeeld</PresentationFormat>
  <Paragraphs>199</Paragraphs>
  <Slides>34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34</vt:i4>
      </vt:variant>
    </vt:vector>
  </HeadingPairs>
  <TitlesOfParts>
    <vt:vector size="39" baseType="lpstr">
      <vt:lpstr>Arial</vt:lpstr>
      <vt:lpstr>Trebuchet MS</vt:lpstr>
      <vt:lpstr>Wingdings</vt:lpstr>
      <vt:lpstr>Wingdings 3</vt:lpstr>
      <vt:lpstr>Facet</vt:lpstr>
      <vt:lpstr>Welkom VWO 5.</vt:lpstr>
      <vt:lpstr>Aankomende 2 lessen </vt:lpstr>
      <vt:lpstr>Les 1:</vt:lpstr>
      <vt:lpstr>De theorie kan keynes.</vt:lpstr>
      <vt:lpstr>Klassieke theorie vs keynes</vt:lpstr>
      <vt:lpstr>Wat zegt keynes?</vt:lpstr>
      <vt:lpstr>Hoe?</vt:lpstr>
      <vt:lpstr>PowerPoint-presentatie</vt:lpstr>
      <vt:lpstr>Automatische stabilisatoren</vt:lpstr>
      <vt:lpstr>Spaar paradox.</vt:lpstr>
      <vt:lpstr>PowerPoint-presentatie</vt:lpstr>
      <vt:lpstr>Zelfstandig aan de slag met de start H2. (dit is letterlijk dezelfde start die we in havo 4 maken, dit kunnen jullie zelf)</vt:lpstr>
      <vt:lpstr>PowerPoint-presentatie</vt:lpstr>
      <vt:lpstr>Primair inkomen = toegevoegde waarde.</vt:lpstr>
      <vt:lpstr>PowerPoint-presentatie</vt:lpstr>
      <vt:lpstr>Van micro naar macro.</vt:lpstr>
      <vt:lpstr>Maak vraag 2.6 en 2.7 (2.7 is grote opgaven)</vt:lpstr>
      <vt:lpstr>PowerPoint-presentatie</vt:lpstr>
      <vt:lpstr>PowerPoint-presentatie</vt:lpstr>
      <vt:lpstr>PowerPoint-presentatie</vt:lpstr>
      <vt:lpstr>PowerPoint-presentatie</vt:lpstr>
      <vt:lpstr>Les 2: </vt:lpstr>
      <vt:lpstr>Primair inkomen = toegevoegde waarde.</vt:lpstr>
      <vt:lpstr>PowerPoint-presentatie</vt:lpstr>
      <vt:lpstr>Het BBP</vt:lpstr>
      <vt:lpstr>Maak vraag 2.8 en 2.9</vt:lpstr>
      <vt:lpstr>PowerPoint-presentatie</vt:lpstr>
      <vt:lpstr>Hoe meten we welvaart. </vt:lpstr>
      <vt:lpstr>Hoe meten we welvaart. </vt:lpstr>
      <vt:lpstr>Meten van welvaart via BBP.</vt:lpstr>
      <vt:lpstr>HDI en groen BBP.</vt:lpstr>
      <vt:lpstr>Maak vraag 2.10 t/m 2.14</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298</cp:revision>
  <dcterms:created xsi:type="dcterms:W3CDTF">2017-08-27T09:00:36Z</dcterms:created>
  <dcterms:modified xsi:type="dcterms:W3CDTF">2018-04-21T09:09:14Z</dcterms:modified>
</cp:coreProperties>
</file>